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1" r:id="rId5"/>
    <p:sldId id="282" r:id="rId6"/>
    <p:sldId id="278" r:id="rId7"/>
    <p:sldId id="257" r:id="rId8"/>
    <p:sldId id="288" r:id="rId9"/>
    <p:sldId id="286" r:id="rId10"/>
    <p:sldId id="274" r:id="rId11"/>
    <p:sldId id="273" r:id="rId12"/>
    <p:sldId id="283" r:id="rId13"/>
    <p:sldId id="281" r:id="rId14"/>
    <p:sldId id="279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A4C"/>
    <a:srgbClr val="00B58D"/>
    <a:srgbClr val="99D9F4"/>
    <a:srgbClr val="66C5EE"/>
    <a:srgbClr val="99DDCE"/>
    <a:srgbClr val="CCECF9"/>
    <a:srgbClr val="CCEEE6"/>
    <a:srgbClr val="E5F5FC"/>
    <a:srgbClr val="FEF8E7"/>
    <a:srgbClr val="F3F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DBF3C2-722C-4590-AD15-BF9AE4F8A3CE}" v="92" dt="2024-10-07T11:53:27.280"/>
    <p1510:client id="{D890CD29-1590-45AD-86D9-B76BCE8D0041}" v="8" dt="2024-10-07T11:31:26.669"/>
    <p1510:client id="{E8343647-E960-45DE-9D53-A4DE3D0115FA}" v="3" dt="2024-10-08T08:19:08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9" autoAdjust="0"/>
    <p:restoredTop sz="86473" autoAdjust="0"/>
  </p:normalViewPr>
  <p:slideViewPr>
    <p:cSldViewPr snapToGrid="0">
      <p:cViewPr varScale="1">
        <p:scale>
          <a:sx n="81" d="100"/>
          <a:sy n="81" d="100"/>
        </p:scale>
        <p:origin x="60" y="60"/>
      </p:cViewPr>
      <p:guideLst/>
    </p:cSldViewPr>
  </p:slideViewPr>
  <p:outlineViewPr>
    <p:cViewPr>
      <p:scale>
        <a:sx n="33" d="100"/>
        <a:sy n="33" d="100"/>
      </p:scale>
      <p:origin x="0" y="-4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13:09:06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0,'31'2,"1"1,46 11,30 4,387 16,-17-2,84-14,-537-18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13:09:08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0,'1006'25,"31"0,320-26,-1340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13:09:09.5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1,'291'11,"-21"1,1841-9,-1081-5,-855 12,-53-1,318 16,-383-22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13:09:21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0,'0'1,"1"0,-1 0,0 0,1 0,-1 0,0-1,1 1,-1 0,1 0,0 0,-1-1,1 1,-1 0,1-1,0 1,0-1,-1 1,1-1,0 1,0-1,0 1,0-1,-1 0,3 1,27 7,-23-6,89 15,2-3,153 0,172-11,-231-5,-168 4,0 0,28 7,41 3,-20-12,-52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69F56-730A-4D3A-854C-2424F5555D97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53A21-4B8A-4F29-9FB1-53D7574971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04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3BsvMOJmc2ePw-D0oil3mrpsl5zbM3vD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>
              <a:solidFill>
                <a:srgbClr val="343566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402529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linkClick r:id="rId3"/>
              </a:rPr>
              <a:t>(442) </a:t>
            </a:r>
            <a:r>
              <a:rPr lang="nb-NO" err="1">
                <a:hlinkClick r:id="rId3"/>
              </a:rPr>
              <a:t>OLKweb</a:t>
            </a:r>
            <a:r>
              <a:rPr lang="nb-NO">
                <a:hlinkClick r:id="rId3"/>
              </a:rPr>
              <a:t> - Lærlinger - </a:t>
            </a:r>
            <a:r>
              <a:rPr lang="nb-NO" err="1">
                <a:hlinkClick r:id="rId3"/>
              </a:rPr>
              <a:t>YouTube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53A21-4B8A-4F29-9FB1-53D7574971F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34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53A21-4B8A-4F29-9FB1-53D7574971F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07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8D1D4A-081D-202B-0F17-D5448371A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B0CB507-37B2-0C64-39DE-537A548F3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A9336A-81EF-5BBF-480F-A0AF8F27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8C30D4-5949-35FF-95A1-90FB3C83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B42F29-E00C-73CC-280C-5E286565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604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436909-E966-8C19-5287-5323498C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45B7C74-90F5-FB04-A117-2CE5AA432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47AAA6-D102-071F-DC82-C0641327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1185A0-EEED-D9D2-CB0B-3D2D7CDB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D520325-D3B3-155F-4B0A-61660302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436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C32314A-510D-F5EB-0257-BB22AAE38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7B4635B-033B-EE60-AB31-E3FA14E3C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793201-C907-CC31-FBB3-533F0BC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BE169D-420F-0AC9-C3D5-CE81CCB8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2915DA-206A-1588-A2A8-2082F062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32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m 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4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D24433-FDC5-4EF8-A2E2-943B693F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0A3836-808D-8B9E-E259-778CCE9B1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D4C86F-BD9D-91B5-426B-2A882A83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C5978B-A4A6-F6E1-58F4-568D763D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05AE56-AB96-1723-1EB2-C020D51D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708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A68520-DF73-6539-AC65-553C4D5C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D9AEBF-1725-6097-7E34-3559D98E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57386C-1E52-CC58-B335-5FB8BCC6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3A07BD-DD61-523C-A1C4-F02EF834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1362E3-5FEE-F1B6-FA6C-F4009ABD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20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EC7043-00AB-5FD6-B664-7A8BE89E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2F6F07-C995-73EB-5ED8-4B949B7EE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54BC9F-1BB8-F3D5-CB6A-D3C3E67D2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785A6E-8C50-A0F8-270D-4BE0D79A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0F8B30-0765-C578-3271-C7E6EC48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20AC73-0878-9996-E718-A47D80D7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00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584EB9-024A-F09D-E36E-2305B757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C958295-2C4E-9A60-2FDD-B4FCA61B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EC68EE-39DF-ECB4-E956-F4B1CAD7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66EF60-70BE-16AD-DA8E-84CFFCD6C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6008F4A-6D8D-2F54-9F01-89EDC0F23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E32832A-D6F5-D195-99B3-C736B6DE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35B7D10-AF66-BEDC-F419-A1C0B71E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0DCB746-D99A-443C-B082-2ED7C728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5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7BAF9E-3311-45AF-8408-706971B6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868CD0E-55AB-EF14-149C-F99EEAF4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3D58326-DDDB-0613-08AD-7B614C61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7FA8EE8-EAA0-0C48-1B6C-ADD0C001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82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6E67D97-AB2E-1953-499C-5C523237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DA5CB6E-2793-5F61-09A9-79CC6487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98DCC5-ED88-F2E2-B156-926D4A1C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27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326A5D-48DA-B3EA-EA41-D5D3BFD7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E8E842-B33D-0EA1-3E2C-CF7A577F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9A0D36-83A2-D93A-28BF-E67BA7235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B91253-6258-6018-6972-2AAB0517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7F802F0-0220-A618-A5D6-6D8835FE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E461B3-7A24-0C27-BE02-2CD958B1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49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A7DC43-1152-82BC-D1B1-F63473B6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85697D-4F40-E50C-129C-B302CAA2C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2AC891B-9BEB-FF36-140E-E55748856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60FD94B-8A7B-92B9-B1E4-EBC6681A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F71DD6B-8CD8-8009-FBA5-C90371F7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210756-C9C5-EA75-1E85-B54E3478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28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608BE42-B340-8161-1D0C-90B1DD02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0CD10C-4C9B-6016-7E66-FE058BFC9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607D0F-CDA2-8A18-CBFA-0BE2A410A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D8E4C-C318-423F-B209-B5C1780D853A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D08819-B30E-D30C-7FF0-5E5CC1D2C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A8736E-BC92-F452-9504-5E7CED1BE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97B8FE-1196-444D-B712-1B5D342F7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81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dir.no/lk20/ihp03-01/kompetansemaal-og-vurdering/kv561" TargetMode="External"/><Relationship Id="rId3" Type="http://schemas.openxmlformats.org/officeDocument/2006/relationships/hyperlink" Target="https://www.udir.no/lk20/bdr03-02/kompetansemaal-og-vurdering/kv337" TargetMode="External"/><Relationship Id="rId7" Type="http://schemas.openxmlformats.org/officeDocument/2006/relationships/hyperlink" Target="https://www.udir.no/lk20/mdf03-01/kompetansemaal-og-vurdering/kv5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dir.no/lk20/iuv03-01/kompetansemaal-og-vurdering/kv530" TargetMode="External"/><Relationship Id="rId11" Type="http://schemas.openxmlformats.org/officeDocument/2006/relationships/hyperlink" Target="https://www.udir.no/lk20/soa03-01/kompetansemaal-og-vurdering/kv595" TargetMode="External"/><Relationship Id="rId5" Type="http://schemas.openxmlformats.org/officeDocument/2006/relationships/hyperlink" Target="https://www.udir.no/lk20/itd03-01/kompetansemaal-og-vurdering/kv519" TargetMode="External"/><Relationship Id="rId10" Type="http://schemas.openxmlformats.org/officeDocument/2006/relationships/hyperlink" Target="https://www.udir.no/lk20/sik03-02/kompetansemaal-og-vurdering/kv593" TargetMode="External"/><Relationship Id="rId4" Type="http://schemas.openxmlformats.org/officeDocument/2006/relationships/hyperlink" Target="https://www.udir.no/lk20/dat03-03" TargetMode="External"/><Relationship Id="rId9" Type="http://schemas.openxmlformats.org/officeDocument/2006/relationships/hyperlink" Target="https://www.udir.no/lk20/met03-01/kompetansemaal-og-vurdering/kv55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3.jpe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hyperlink" Target="https://okstat.dfo.no/mal-dokumentasjon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FF0tH3i9VA?list=PL3BsvMOJmc2ePw-D0oil3mrpsl5zbM3vD" TargetMode="External"/><Relationship Id="rId5" Type="http://schemas.openxmlformats.org/officeDocument/2006/relationships/hyperlink" Target="https://www.youtube.com/playlist?list=PL3BsvMOJmc2ePw-D0oil3mrpsl5zbM3vD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D844BAC3-CCFA-3160-B290-89DFA677F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3184" y="-1"/>
            <a:ext cx="12205184" cy="6941497"/>
          </a:xfrm>
          <a:prstGeom prst="rect">
            <a:avLst/>
          </a:prstGeom>
          <a:solidFill>
            <a:srgbClr val="012A4C"/>
          </a:solidFill>
        </p:spPr>
        <p:txBody>
          <a:bodyPr rtlCol="0" anchor="ctr"/>
          <a:lstStyle/>
          <a:p>
            <a:pPr algn="l"/>
            <a:endParaRPr lang="nb-NO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65DA374B-964B-BD3A-6D65-478D269E88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24906" y="2485120"/>
            <a:ext cx="9144000" cy="18118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Source Sans Pro"/>
                <a:cs typeface="+mj-cs"/>
              </a:rPr>
              <a:t>Dokumentasjon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SemiBold"/>
                <a:ea typeface="Source Sans Pro SemiBold"/>
                <a:cs typeface="+mj-cs"/>
              </a:rPr>
              <a:t>Hva, hvorfor og hvordan?</a:t>
            </a:r>
            <a:endParaRPr kumimoji="0" lang="nb-NO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ogle Sans"/>
              <a:ea typeface="Source Sans Pro SemiBold"/>
              <a:cs typeface="+mj-cs"/>
            </a:endParaRP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36A2D22E-AE88-240B-6800-530649DF0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4799" y="1116325"/>
            <a:ext cx="2924283" cy="1170819"/>
            <a:chOff x="1444799" y="1116325"/>
            <a:chExt cx="2924283" cy="1170819"/>
          </a:xfrm>
        </p:grpSpPr>
        <p:grpSp>
          <p:nvGrpSpPr>
            <p:cNvPr id="2" name="Grafikk 4">
              <a:extLst>
                <a:ext uri="{FF2B5EF4-FFF2-40B4-BE49-F238E27FC236}">
                  <a16:creationId xmlns:a16="http://schemas.microsoft.com/office/drawing/2014/main" id="{F8AB53EB-A928-0D62-CA0A-C433617C74F2}"/>
                </a:ext>
              </a:extLst>
            </p:cNvPr>
            <p:cNvGrpSpPr/>
            <p:nvPr/>
          </p:nvGrpSpPr>
          <p:grpSpPr>
            <a:xfrm>
              <a:off x="1444799" y="1116325"/>
              <a:ext cx="1428495" cy="1166337"/>
              <a:chOff x="7998818" y="2356212"/>
              <a:chExt cx="1167528" cy="953263"/>
            </a:xfrm>
            <a:solidFill>
              <a:srgbClr val="00B58D"/>
            </a:solidFill>
          </p:grpSpPr>
          <p:sp>
            <p:nvSpPr>
              <p:cNvPr id="3" name="Frihåndsform: figur 2">
                <a:extLst>
                  <a:ext uri="{FF2B5EF4-FFF2-40B4-BE49-F238E27FC236}">
                    <a16:creationId xmlns:a16="http://schemas.microsoft.com/office/drawing/2014/main" id="{B9D7FE19-2E63-E984-BFC6-308C8C69AA2F}"/>
                  </a:ext>
                </a:extLst>
              </p:cNvPr>
              <p:cNvSpPr/>
              <p:nvPr/>
            </p:nvSpPr>
            <p:spPr>
              <a:xfrm>
                <a:off x="8829210" y="2356212"/>
                <a:ext cx="337136" cy="946769"/>
              </a:xfrm>
              <a:custGeom>
                <a:avLst/>
                <a:gdLst>
                  <a:gd name="connsiteX0" fmla="*/ 0 w 337136"/>
                  <a:gd name="connsiteY0" fmla="*/ 946769 h 946769"/>
                  <a:gd name="connsiteX1" fmla="*/ 337137 w 337136"/>
                  <a:gd name="connsiteY1" fmla="*/ 946769 h 946769"/>
                  <a:gd name="connsiteX2" fmla="*/ 337137 w 337136"/>
                  <a:gd name="connsiteY2" fmla="*/ 0 h 946769"/>
                  <a:gd name="connsiteX3" fmla="*/ 0 w 337136"/>
                  <a:gd name="connsiteY3" fmla="*/ 0 h 946769"/>
                  <a:gd name="connsiteX4" fmla="*/ 0 w 337136"/>
                  <a:gd name="connsiteY4" fmla="*/ 946769 h 946769"/>
                  <a:gd name="connsiteX5" fmla="*/ 171882 w 337136"/>
                  <a:gd name="connsiteY5" fmla="*/ 896583 h 946769"/>
                  <a:gd name="connsiteX6" fmla="*/ 123473 w 337136"/>
                  <a:gd name="connsiteY6" fmla="*/ 848125 h 946769"/>
                  <a:gd name="connsiteX7" fmla="*/ 171882 w 337136"/>
                  <a:gd name="connsiteY7" fmla="*/ 799716 h 946769"/>
                  <a:gd name="connsiteX8" fmla="*/ 220292 w 337136"/>
                  <a:gd name="connsiteY8" fmla="*/ 848125 h 946769"/>
                  <a:gd name="connsiteX9" fmla="*/ 171882 w 337136"/>
                  <a:gd name="connsiteY9" fmla="*/ 896583 h 946769"/>
                  <a:gd name="connsiteX10" fmla="*/ 296748 w 337136"/>
                  <a:gd name="connsiteY10" fmla="*/ 735170 h 946769"/>
                  <a:gd name="connsiteX11" fmla="*/ 39429 w 337136"/>
                  <a:gd name="connsiteY11" fmla="*/ 735170 h 946769"/>
                  <a:gd name="connsiteX12" fmla="*/ 39429 w 337136"/>
                  <a:gd name="connsiteY12" fmla="*/ 75303 h 946769"/>
                  <a:gd name="connsiteX13" fmla="*/ 296748 w 337136"/>
                  <a:gd name="connsiteY13" fmla="*/ 75303 h 946769"/>
                  <a:gd name="connsiteX14" fmla="*/ 296748 w 337136"/>
                  <a:gd name="connsiteY14" fmla="*/ 735170 h 94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136" h="946769">
                    <a:moveTo>
                      <a:pt x="0" y="946769"/>
                    </a:moveTo>
                    <a:lnTo>
                      <a:pt x="337137" y="946769"/>
                    </a:lnTo>
                    <a:lnTo>
                      <a:pt x="337137" y="0"/>
                    </a:lnTo>
                    <a:lnTo>
                      <a:pt x="0" y="0"/>
                    </a:lnTo>
                    <a:lnTo>
                      <a:pt x="0" y="946769"/>
                    </a:lnTo>
                    <a:close/>
                    <a:moveTo>
                      <a:pt x="171882" y="896583"/>
                    </a:moveTo>
                    <a:cubicBezTo>
                      <a:pt x="145180" y="896583"/>
                      <a:pt x="123473" y="874875"/>
                      <a:pt x="123473" y="848125"/>
                    </a:cubicBezTo>
                    <a:cubicBezTo>
                      <a:pt x="123473" y="821375"/>
                      <a:pt x="145180" y="799716"/>
                      <a:pt x="171882" y="799716"/>
                    </a:cubicBezTo>
                    <a:cubicBezTo>
                      <a:pt x="198584" y="799716"/>
                      <a:pt x="220292" y="821423"/>
                      <a:pt x="220292" y="848125"/>
                    </a:cubicBezTo>
                    <a:cubicBezTo>
                      <a:pt x="220292" y="874827"/>
                      <a:pt x="198584" y="896583"/>
                      <a:pt x="171882" y="896583"/>
                    </a:cubicBezTo>
                    <a:moveTo>
                      <a:pt x="296748" y="735170"/>
                    </a:moveTo>
                    <a:lnTo>
                      <a:pt x="39429" y="735170"/>
                    </a:lnTo>
                    <a:lnTo>
                      <a:pt x="39429" y="75303"/>
                    </a:lnTo>
                    <a:lnTo>
                      <a:pt x="296748" y="75303"/>
                    </a:lnTo>
                    <a:lnTo>
                      <a:pt x="296748" y="735170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F8B35297-40A3-AF49-9967-BDEC0084535D}"/>
                  </a:ext>
                </a:extLst>
              </p:cNvPr>
              <p:cNvSpPr/>
              <p:nvPr/>
            </p:nvSpPr>
            <p:spPr>
              <a:xfrm>
                <a:off x="8901776" y="2495437"/>
                <a:ext cx="191140" cy="12198"/>
              </a:xfrm>
              <a:custGeom>
                <a:avLst/>
                <a:gdLst>
                  <a:gd name="connsiteX0" fmla="*/ 0 w 191140"/>
                  <a:gd name="connsiteY0" fmla="*/ 0 h 12198"/>
                  <a:gd name="connsiteX1" fmla="*/ 191140 w 191140"/>
                  <a:gd name="connsiteY1" fmla="*/ 0 h 12198"/>
                  <a:gd name="connsiteX2" fmla="*/ 191140 w 191140"/>
                  <a:gd name="connsiteY2" fmla="*/ 12198 h 12198"/>
                  <a:gd name="connsiteX3" fmla="*/ 0 w 191140"/>
                  <a:gd name="connsiteY3" fmla="*/ 12198 h 1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140" h="12198">
                    <a:moveTo>
                      <a:pt x="0" y="0"/>
                    </a:moveTo>
                    <a:lnTo>
                      <a:pt x="191140" y="0"/>
                    </a:lnTo>
                    <a:lnTo>
                      <a:pt x="191140" y="12198"/>
                    </a:lnTo>
                    <a:lnTo>
                      <a:pt x="0" y="12198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942073FE-BDA7-DE6A-A31F-0573C076826A}"/>
                  </a:ext>
                </a:extLst>
              </p:cNvPr>
              <p:cNvSpPr/>
              <p:nvPr/>
            </p:nvSpPr>
            <p:spPr>
              <a:xfrm>
                <a:off x="8901776" y="2631733"/>
                <a:ext cx="191140" cy="12198"/>
              </a:xfrm>
              <a:custGeom>
                <a:avLst/>
                <a:gdLst>
                  <a:gd name="connsiteX0" fmla="*/ 0 w 191140"/>
                  <a:gd name="connsiteY0" fmla="*/ 0 h 12198"/>
                  <a:gd name="connsiteX1" fmla="*/ 191140 w 191140"/>
                  <a:gd name="connsiteY1" fmla="*/ 0 h 12198"/>
                  <a:gd name="connsiteX2" fmla="*/ 191140 w 191140"/>
                  <a:gd name="connsiteY2" fmla="*/ 12198 h 12198"/>
                  <a:gd name="connsiteX3" fmla="*/ 0 w 191140"/>
                  <a:gd name="connsiteY3" fmla="*/ 12198 h 1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140" h="12198">
                    <a:moveTo>
                      <a:pt x="0" y="0"/>
                    </a:moveTo>
                    <a:lnTo>
                      <a:pt x="191140" y="0"/>
                    </a:lnTo>
                    <a:lnTo>
                      <a:pt x="191140" y="12198"/>
                    </a:lnTo>
                    <a:lnTo>
                      <a:pt x="0" y="12198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C91133E5-9221-A767-4568-C77FE8B76E30}"/>
                  </a:ext>
                </a:extLst>
              </p:cNvPr>
              <p:cNvSpPr/>
              <p:nvPr/>
            </p:nvSpPr>
            <p:spPr>
              <a:xfrm>
                <a:off x="8901776" y="2563585"/>
                <a:ext cx="191140" cy="12198"/>
              </a:xfrm>
              <a:custGeom>
                <a:avLst/>
                <a:gdLst>
                  <a:gd name="connsiteX0" fmla="*/ 0 w 191140"/>
                  <a:gd name="connsiteY0" fmla="*/ 0 h 12198"/>
                  <a:gd name="connsiteX1" fmla="*/ 191140 w 191140"/>
                  <a:gd name="connsiteY1" fmla="*/ 0 h 12198"/>
                  <a:gd name="connsiteX2" fmla="*/ 191140 w 191140"/>
                  <a:gd name="connsiteY2" fmla="*/ 12198 h 12198"/>
                  <a:gd name="connsiteX3" fmla="*/ 0 w 191140"/>
                  <a:gd name="connsiteY3" fmla="*/ 12198 h 1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140" h="12198">
                    <a:moveTo>
                      <a:pt x="0" y="0"/>
                    </a:moveTo>
                    <a:lnTo>
                      <a:pt x="191140" y="0"/>
                    </a:lnTo>
                    <a:lnTo>
                      <a:pt x="191140" y="12198"/>
                    </a:lnTo>
                    <a:lnTo>
                      <a:pt x="0" y="12198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7" name="Frihåndsform: figur 6">
                <a:extLst>
                  <a:ext uri="{FF2B5EF4-FFF2-40B4-BE49-F238E27FC236}">
                    <a16:creationId xmlns:a16="http://schemas.microsoft.com/office/drawing/2014/main" id="{B7C3FB24-6308-BF1C-303A-3EB0F25DE926}"/>
                  </a:ext>
                </a:extLst>
              </p:cNvPr>
              <p:cNvSpPr/>
              <p:nvPr/>
            </p:nvSpPr>
            <p:spPr>
              <a:xfrm>
                <a:off x="8901776" y="2699833"/>
                <a:ext cx="191140" cy="12198"/>
              </a:xfrm>
              <a:custGeom>
                <a:avLst/>
                <a:gdLst>
                  <a:gd name="connsiteX0" fmla="*/ 0 w 191140"/>
                  <a:gd name="connsiteY0" fmla="*/ 0 h 12198"/>
                  <a:gd name="connsiteX1" fmla="*/ 191140 w 191140"/>
                  <a:gd name="connsiteY1" fmla="*/ 0 h 12198"/>
                  <a:gd name="connsiteX2" fmla="*/ 191140 w 191140"/>
                  <a:gd name="connsiteY2" fmla="*/ 12198 h 12198"/>
                  <a:gd name="connsiteX3" fmla="*/ 0 w 191140"/>
                  <a:gd name="connsiteY3" fmla="*/ 12198 h 1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140" h="12198">
                    <a:moveTo>
                      <a:pt x="0" y="0"/>
                    </a:moveTo>
                    <a:lnTo>
                      <a:pt x="191140" y="0"/>
                    </a:lnTo>
                    <a:lnTo>
                      <a:pt x="191140" y="12198"/>
                    </a:lnTo>
                    <a:lnTo>
                      <a:pt x="0" y="12198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6FA924C3-83F1-9933-1D13-28E92346FD26}"/>
                  </a:ext>
                </a:extLst>
              </p:cNvPr>
              <p:cNvSpPr/>
              <p:nvPr/>
            </p:nvSpPr>
            <p:spPr>
              <a:xfrm rot="-4565402">
                <a:off x="7807807" y="2897758"/>
                <a:ext cx="675618" cy="135142"/>
              </a:xfrm>
              <a:custGeom>
                <a:avLst/>
                <a:gdLst>
                  <a:gd name="connsiteX0" fmla="*/ 0 w 675618"/>
                  <a:gd name="connsiteY0" fmla="*/ 0 h 135142"/>
                  <a:gd name="connsiteX1" fmla="*/ 675619 w 675618"/>
                  <a:gd name="connsiteY1" fmla="*/ 0 h 135142"/>
                  <a:gd name="connsiteX2" fmla="*/ 675619 w 675618"/>
                  <a:gd name="connsiteY2" fmla="*/ 135143 h 135142"/>
                  <a:gd name="connsiteX3" fmla="*/ 0 w 675618"/>
                  <a:gd name="connsiteY3" fmla="*/ 135143 h 13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18" h="135142">
                    <a:moveTo>
                      <a:pt x="0" y="0"/>
                    </a:moveTo>
                    <a:lnTo>
                      <a:pt x="675619" y="0"/>
                    </a:lnTo>
                    <a:lnTo>
                      <a:pt x="675619" y="135143"/>
                    </a:lnTo>
                    <a:lnTo>
                      <a:pt x="0" y="135143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7157F3F9-C895-F2A9-250C-C0FE52A4FB3F}"/>
                  </a:ext>
                </a:extLst>
              </p:cNvPr>
              <p:cNvSpPr/>
              <p:nvPr/>
            </p:nvSpPr>
            <p:spPr>
              <a:xfrm>
                <a:off x="8488999" y="2356981"/>
                <a:ext cx="135094" cy="945856"/>
              </a:xfrm>
              <a:custGeom>
                <a:avLst/>
                <a:gdLst>
                  <a:gd name="connsiteX0" fmla="*/ 0 w 135094"/>
                  <a:gd name="connsiteY0" fmla="*/ 0 h 945856"/>
                  <a:gd name="connsiteX1" fmla="*/ 135095 w 135094"/>
                  <a:gd name="connsiteY1" fmla="*/ 0 h 945856"/>
                  <a:gd name="connsiteX2" fmla="*/ 135095 w 135094"/>
                  <a:gd name="connsiteY2" fmla="*/ 945856 h 945856"/>
                  <a:gd name="connsiteX3" fmla="*/ 0 w 135094"/>
                  <a:gd name="connsiteY3" fmla="*/ 945856 h 945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94" h="945856">
                    <a:moveTo>
                      <a:pt x="0" y="0"/>
                    </a:moveTo>
                    <a:lnTo>
                      <a:pt x="135095" y="0"/>
                    </a:lnTo>
                    <a:lnTo>
                      <a:pt x="135095" y="945856"/>
                    </a:lnTo>
                    <a:lnTo>
                      <a:pt x="0" y="945856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D04ED02F-2363-2F90-2217-5E624D3D1E2B}"/>
                  </a:ext>
                </a:extLst>
              </p:cNvPr>
              <p:cNvSpPr/>
              <p:nvPr/>
            </p:nvSpPr>
            <p:spPr>
              <a:xfrm>
                <a:off x="8320095" y="2627219"/>
                <a:ext cx="135142" cy="675618"/>
              </a:xfrm>
              <a:custGeom>
                <a:avLst/>
                <a:gdLst>
                  <a:gd name="connsiteX0" fmla="*/ 0 w 135142"/>
                  <a:gd name="connsiteY0" fmla="*/ 0 h 675618"/>
                  <a:gd name="connsiteX1" fmla="*/ 135143 w 135142"/>
                  <a:gd name="connsiteY1" fmla="*/ 0 h 675618"/>
                  <a:gd name="connsiteX2" fmla="*/ 135143 w 135142"/>
                  <a:gd name="connsiteY2" fmla="*/ 675619 h 675618"/>
                  <a:gd name="connsiteX3" fmla="*/ 0 w 135142"/>
                  <a:gd name="connsiteY3" fmla="*/ 675619 h 67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142" h="675618">
                    <a:moveTo>
                      <a:pt x="0" y="0"/>
                    </a:moveTo>
                    <a:lnTo>
                      <a:pt x="135143" y="0"/>
                    </a:lnTo>
                    <a:lnTo>
                      <a:pt x="135143" y="675619"/>
                    </a:lnTo>
                    <a:lnTo>
                      <a:pt x="0" y="675619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897AF3C1-DCB6-A4A2-DF0E-E832360E2932}"/>
                  </a:ext>
                </a:extLst>
              </p:cNvPr>
              <p:cNvSpPr/>
              <p:nvPr/>
            </p:nvSpPr>
            <p:spPr>
              <a:xfrm>
                <a:off x="8657904" y="2897456"/>
                <a:ext cx="135142" cy="405380"/>
              </a:xfrm>
              <a:custGeom>
                <a:avLst/>
                <a:gdLst>
                  <a:gd name="connsiteX0" fmla="*/ 0 w 135142"/>
                  <a:gd name="connsiteY0" fmla="*/ 0 h 405380"/>
                  <a:gd name="connsiteX1" fmla="*/ 135143 w 135142"/>
                  <a:gd name="connsiteY1" fmla="*/ 0 h 405380"/>
                  <a:gd name="connsiteX2" fmla="*/ 135143 w 135142"/>
                  <a:gd name="connsiteY2" fmla="*/ 405381 h 405380"/>
                  <a:gd name="connsiteX3" fmla="*/ 0 w 135142"/>
                  <a:gd name="connsiteY3" fmla="*/ 405381 h 40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142" h="405380">
                    <a:moveTo>
                      <a:pt x="0" y="0"/>
                    </a:moveTo>
                    <a:lnTo>
                      <a:pt x="135143" y="0"/>
                    </a:lnTo>
                    <a:lnTo>
                      <a:pt x="135143" y="405381"/>
                    </a:lnTo>
                    <a:lnTo>
                      <a:pt x="0" y="405381"/>
                    </a:lnTo>
                    <a:close/>
                  </a:path>
                </a:pathLst>
              </a:custGeom>
              <a:solidFill>
                <a:srgbClr val="00B58D"/>
              </a:solidFill>
              <a:ln w="4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3DF2C2D6-40F6-43F0-F0E1-E32E49683618}"/>
                </a:ext>
              </a:extLst>
            </p:cNvPr>
            <p:cNvSpPr/>
            <p:nvPr/>
          </p:nvSpPr>
          <p:spPr>
            <a:xfrm>
              <a:off x="3330858" y="1605039"/>
              <a:ext cx="979431" cy="604543"/>
            </a:xfrm>
            <a:custGeom>
              <a:avLst/>
              <a:gdLst>
                <a:gd name="connsiteX0" fmla="*/ 779574 w 779619"/>
                <a:gd name="connsiteY0" fmla="*/ 30306 h 481211"/>
                <a:gd name="connsiteX1" fmla="*/ 770777 w 779619"/>
                <a:gd name="connsiteY1" fmla="*/ 8935 h 481211"/>
                <a:gd name="connsiteX2" fmla="*/ 749268 w 779619"/>
                <a:gd name="connsiteY2" fmla="*/ 0 h 481211"/>
                <a:gd name="connsiteX3" fmla="*/ 30306 w 779619"/>
                <a:gd name="connsiteY3" fmla="*/ 0 h 481211"/>
                <a:gd name="connsiteX4" fmla="*/ 8797 w 779619"/>
                <a:gd name="connsiteY4" fmla="*/ 8935 h 481211"/>
                <a:gd name="connsiteX5" fmla="*/ 0 w 779619"/>
                <a:gd name="connsiteY5" fmla="*/ 30306 h 481211"/>
                <a:gd name="connsiteX6" fmla="*/ 0 w 779619"/>
                <a:gd name="connsiteY6" fmla="*/ 481211 h 481211"/>
                <a:gd name="connsiteX7" fmla="*/ 779620 w 779619"/>
                <a:gd name="connsiteY7" fmla="*/ 481211 h 481211"/>
                <a:gd name="connsiteX8" fmla="*/ 779620 w 779619"/>
                <a:gd name="connsiteY8" fmla="*/ 30306 h 481211"/>
                <a:gd name="connsiteX9" fmla="*/ 73186 w 779619"/>
                <a:gd name="connsiteY9" fmla="*/ 83733 h 481211"/>
                <a:gd name="connsiteX10" fmla="*/ 272110 w 779619"/>
                <a:gd name="connsiteY10" fmla="*/ 83733 h 481211"/>
                <a:gd name="connsiteX11" fmla="*/ 272110 w 779619"/>
                <a:gd name="connsiteY11" fmla="*/ 149550 h 481211"/>
                <a:gd name="connsiteX12" fmla="*/ 73186 w 779619"/>
                <a:gd name="connsiteY12" fmla="*/ 149550 h 481211"/>
                <a:gd name="connsiteX13" fmla="*/ 73186 w 779619"/>
                <a:gd name="connsiteY13" fmla="*/ 83733 h 481211"/>
                <a:gd name="connsiteX14" fmla="*/ 404710 w 779619"/>
                <a:gd name="connsiteY14" fmla="*/ 314114 h 481211"/>
                <a:gd name="connsiteX15" fmla="*/ 73186 w 779619"/>
                <a:gd name="connsiteY15" fmla="*/ 314114 h 481211"/>
                <a:gd name="connsiteX16" fmla="*/ 73186 w 779619"/>
                <a:gd name="connsiteY16" fmla="*/ 248297 h 481211"/>
                <a:gd name="connsiteX17" fmla="*/ 404710 w 779619"/>
                <a:gd name="connsiteY17" fmla="*/ 248297 h 481211"/>
                <a:gd name="connsiteX18" fmla="*/ 404710 w 779619"/>
                <a:gd name="connsiteY18" fmla="*/ 314114 h 481211"/>
                <a:gd name="connsiteX19" fmla="*/ 537310 w 779619"/>
                <a:gd name="connsiteY19" fmla="*/ 231855 h 481211"/>
                <a:gd name="connsiteX20" fmla="*/ 73140 w 779619"/>
                <a:gd name="connsiteY20" fmla="*/ 231855 h 481211"/>
                <a:gd name="connsiteX21" fmla="*/ 73140 w 779619"/>
                <a:gd name="connsiteY21" fmla="*/ 166038 h 481211"/>
                <a:gd name="connsiteX22" fmla="*/ 537310 w 779619"/>
                <a:gd name="connsiteY22" fmla="*/ 166038 h 481211"/>
                <a:gd name="connsiteX23" fmla="*/ 537310 w 779619"/>
                <a:gd name="connsiteY23" fmla="*/ 231855 h 48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79619" h="481211">
                  <a:moveTo>
                    <a:pt x="779574" y="30306"/>
                  </a:moveTo>
                  <a:cubicBezTo>
                    <a:pt x="779574" y="22338"/>
                    <a:pt x="776350" y="14508"/>
                    <a:pt x="770777" y="8935"/>
                  </a:cubicBezTo>
                  <a:cubicBezTo>
                    <a:pt x="765066" y="3178"/>
                    <a:pt x="757374" y="0"/>
                    <a:pt x="749268" y="0"/>
                  </a:cubicBezTo>
                  <a:lnTo>
                    <a:pt x="30306" y="0"/>
                  </a:lnTo>
                  <a:cubicBezTo>
                    <a:pt x="22200" y="0"/>
                    <a:pt x="14508" y="3224"/>
                    <a:pt x="8797" y="8935"/>
                  </a:cubicBezTo>
                  <a:cubicBezTo>
                    <a:pt x="3224" y="14508"/>
                    <a:pt x="0" y="22338"/>
                    <a:pt x="0" y="30306"/>
                  </a:cubicBezTo>
                  <a:lnTo>
                    <a:pt x="0" y="481211"/>
                  </a:lnTo>
                  <a:lnTo>
                    <a:pt x="779620" y="481211"/>
                  </a:lnTo>
                  <a:lnTo>
                    <a:pt x="779620" y="30306"/>
                  </a:lnTo>
                  <a:close/>
                  <a:moveTo>
                    <a:pt x="73186" y="83733"/>
                  </a:moveTo>
                  <a:lnTo>
                    <a:pt x="272110" y="83733"/>
                  </a:lnTo>
                  <a:lnTo>
                    <a:pt x="272110" y="149550"/>
                  </a:lnTo>
                  <a:lnTo>
                    <a:pt x="73186" y="149550"/>
                  </a:lnTo>
                  <a:lnTo>
                    <a:pt x="73186" y="83733"/>
                  </a:lnTo>
                  <a:close/>
                  <a:moveTo>
                    <a:pt x="404710" y="314114"/>
                  </a:moveTo>
                  <a:lnTo>
                    <a:pt x="73186" y="314114"/>
                  </a:lnTo>
                  <a:lnTo>
                    <a:pt x="73186" y="248297"/>
                  </a:lnTo>
                  <a:lnTo>
                    <a:pt x="404710" y="248297"/>
                  </a:lnTo>
                  <a:lnTo>
                    <a:pt x="404710" y="314114"/>
                  </a:lnTo>
                  <a:close/>
                  <a:moveTo>
                    <a:pt x="537310" y="231855"/>
                  </a:moveTo>
                  <a:lnTo>
                    <a:pt x="73140" y="231855"/>
                  </a:lnTo>
                  <a:lnTo>
                    <a:pt x="73140" y="166038"/>
                  </a:lnTo>
                  <a:lnTo>
                    <a:pt x="537310" y="166038"/>
                  </a:lnTo>
                  <a:lnTo>
                    <a:pt x="537310" y="231855"/>
                  </a:lnTo>
                  <a:close/>
                </a:path>
              </a:pathLst>
            </a:custGeom>
            <a:solidFill>
              <a:srgbClr val="00B58D"/>
            </a:solidFill>
            <a:ln w="4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83A6C7DE-3A94-6B5B-B14A-E671C0575D34}"/>
                </a:ext>
              </a:extLst>
            </p:cNvPr>
            <p:cNvSpPr/>
            <p:nvPr/>
          </p:nvSpPr>
          <p:spPr>
            <a:xfrm>
              <a:off x="3280987" y="2224827"/>
              <a:ext cx="1088095" cy="62317"/>
            </a:xfrm>
            <a:custGeom>
              <a:avLst/>
              <a:gdLst>
                <a:gd name="connsiteX0" fmla="*/ 860359 w 866115"/>
                <a:gd name="connsiteY0" fmla="*/ 5849 h 49604"/>
                <a:gd name="connsiteX1" fmla="*/ 846404 w 866115"/>
                <a:gd name="connsiteY1" fmla="*/ 0 h 49604"/>
                <a:gd name="connsiteX2" fmla="*/ 558680 w 866115"/>
                <a:gd name="connsiteY2" fmla="*/ 0 h 49604"/>
                <a:gd name="connsiteX3" fmla="*/ 562687 w 866115"/>
                <a:gd name="connsiteY3" fmla="*/ 2717 h 49604"/>
                <a:gd name="connsiteX4" fmla="*/ 566740 w 866115"/>
                <a:gd name="connsiteY4" fmla="*/ 12620 h 49604"/>
                <a:gd name="connsiteX5" fmla="*/ 562687 w 866115"/>
                <a:gd name="connsiteY5" fmla="*/ 22522 h 49604"/>
                <a:gd name="connsiteX6" fmla="*/ 552739 w 866115"/>
                <a:gd name="connsiteY6" fmla="*/ 26575 h 49604"/>
                <a:gd name="connsiteX7" fmla="*/ 313469 w 866115"/>
                <a:gd name="connsiteY7" fmla="*/ 26575 h 49604"/>
                <a:gd name="connsiteX8" fmla="*/ 303521 w 866115"/>
                <a:gd name="connsiteY8" fmla="*/ 22522 h 49604"/>
                <a:gd name="connsiteX9" fmla="*/ 299468 w 866115"/>
                <a:gd name="connsiteY9" fmla="*/ 12620 h 49604"/>
                <a:gd name="connsiteX10" fmla="*/ 303521 w 866115"/>
                <a:gd name="connsiteY10" fmla="*/ 2717 h 49604"/>
                <a:gd name="connsiteX11" fmla="*/ 307528 w 866115"/>
                <a:gd name="connsiteY11" fmla="*/ 0 h 49604"/>
                <a:gd name="connsiteX12" fmla="*/ 19804 w 866115"/>
                <a:gd name="connsiteY12" fmla="*/ 0 h 49604"/>
                <a:gd name="connsiteX13" fmla="*/ 5849 w 866115"/>
                <a:gd name="connsiteY13" fmla="*/ 5849 h 49604"/>
                <a:gd name="connsiteX14" fmla="*/ 0 w 866115"/>
                <a:gd name="connsiteY14" fmla="*/ 19805 h 49604"/>
                <a:gd name="connsiteX15" fmla="*/ 0 w 866115"/>
                <a:gd name="connsiteY15" fmla="*/ 29799 h 49604"/>
                <a:gd name="connsiteX16" fmla="*/ 5849 w 866115"/>
                <a:gd name="connsiteY16" fmla="*/ 43755 h 49604"/>
                <a:gd name="connsiteX17" fmla="*/ 19804 w 866115"/>
                <a:gd name="connsiteY17" fmla="*/ 49604 h 49604"/>
                <a:gd name="connsiteX18" fmla="*/ 846311 w 866115"/>
                <a:gd name="connsiteY18" fmla="*/ 49604 h 49604"/>
                <a:gd name="connsiteX19" fmla="*/ 860267 w 866115"/>
                <a:gd name="connsiteY19" fmla="*/ 43755 h 49604"/>
                <a:gd name="connsiteX20" fmla="*/ 866116 w 866115"/>
                <a:gd name="connsiteY20" fmla="*/ 29799 h 49604"/>
                <a:gd name="connsiteX21" fmla="*/ 866116 w 866115"/>
                <a:gd name="connsiteY21" fmla="*/ 19805 h 49604"/>
                <a:gd name="connsiteX22" fmla="*/ 860267 w 866115"/>
                <a:gd name="connsiteY22" fmla="*/ 5849 h 4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6115" h="49604">
                  <a:moveTo>
                    <a:pt x="860359" y="5849"/>
                  </a:moveTo>
                  <a:cubicBezTo>
                    <a:pt x="856720" y="2073"/>
                    <a:pt x="851562" y="0"/>
                    <a:pt x="846404" y="0"/>
                  </a:cubicBezTo>
                  <a:lnTo>
                    <a:pt x="558680" y="0"/>
                  </a:lnTo>
                  <a:cubicBezTo>
                    <a:pt x="560154" y="691"/>
                    <a:pt x="561490" y="1612"/>
                    <a:pt x="562687" y="2717"/>
                  </a:cubicBezTo>
                  <a:cubicBezTo>
                    <a:pt x="565221" y="5389"/>
                    <a:pt x="566740" y="8889"/>
                    <a:pt x="566740" y="12620"/>
                  </a:cubicBezTo>
                  <a:cubicBezTo>
                    <a:pt x="566740" y="16397"/>
                    <a:pt x="565221" y="19897"/>
                    <a:pt x="562687" y="22522"/>
                  </a:cubicBezTo>
                  <a:cubicBezTo>
                    <a:pt x="560016" y="25055"/>
                    <a:pt x="556562" y="26575"/>
                    <a:pt x="552739" y="26575"/>
                  </a:cubicBezTo>
                  <a:lnTo>
                    <a:pt x="313469" y="26575"/>
                  </a:lnTo>
                  <a:cubicBezTo>
                    <a:pt x="309692" y="26575"/>
                    <a:pt x="306192" y="25055"/>
                    <a:pt x="303521" y="22522"/>
                  </a:cubicBezTo>
                  <a:cubicBezTo>
                    <a:pt x="300987" y="19897"/>
                    <a:pt x="299468" y="16397"/>
                    <a:pt x="299468" y="12620"/>
                  </a:cubicBezTo>
                  <a:cubicBezTo>
                    <a:pt x="299468" y="8843"/>
                    <a:pt x="300987" y="5343"/>
                    <a:pt x="303521" y="2717"/>
                  </a:cubicBezTo>
                  <a:cubicBezTo>
                    <a:pt x="304718" y="1612"/>
                    <a:pt x="306054" y="691"/>
                    <a:pt x="307528" y="0"/>
                  </a:cubicBezTo>
                  <a:lnTo>
                    <a:pt x="19804" y="0"/>
                  </a:lnTo>
                  <a:cubicBezTo>
                    <a:pt x="14646" y="0"/>
                    <a:pt x="9442" y="2073"/>
                    <a:pt x="5849" y="5849"/>
                  </a:cubicBezTo>
                  <a:cubicBezTo>
                    <a:pt x="2072" y="9488"/>
                    <a:pt x="0" y="14646"/>
                    <a:pt x="0" y="19805"/>
                  </a:cubicBezTo>
                  <a:lnTo>
                    <a:pt x="0" y="29799"/>
                  </a:lnTo>
                  <a:cubicBezTo>
                    <a:pt x="0" y="34958"/>
                    <a:pt x="2072" y="40162"/>
                    <a:pt x="5849" y="43755"/>
                  </a:cubicBezTo>
                  <a:cubicBezTo>
                    <a:pt x="9488" y="47532"/>
                    <a:pt x="14646" y="49604"/>
                    <a:pt x="19804" y="49604"/>
                  </a:cubicBezTo>
                  <a:lnTo>
                    <a:pt x="846311" y="49604"/>
                  </a:lnTo>
                  <a:cubicBezTo>
                    <a:pt x="851470" y="49604"/>
                    <a:pt x="856674" y="47486"/>
                    <a:pt x="860267" y="43755"/>
                  </a:cubicBezTo>
                  <a:cubicBezTo>
                    <a:pt x="864043" y="40116"/>
                    <a:pt x="866116" y="34958"/>
                    <a:pt x="866116" y="29799"/>
                  </a:cubicBezTo>
                  <a:lnTo>
                    <a:pt x="866116" y="19805"/>
                  </a:lnTo>
                  <a:cubicBezTo>
                    <a:pt x="866116" y="14646"/>
                    <a:pt x="864043" y="9442"/>
                    <a:pt x="860267" y="5849"/>
                  </a:cubicBezTo>
                </a:path>
              </a:pathLst>
            </a:custGeom>
            <a:solidFill>
              <a:srgbClr val="00B58D"/>
            </a:solidFill>
            <a:ln w="4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07C6CBBF-470A-FED8-E6AB-21EA4FF78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30693" y="-1"/>
            <a:ext cx="3776388" cy="6997150"/>
          </a:xfrm>
          <a:custGeom>
            <a:avLst/>
            <a:gdLst/>
            <a:ahLst/>
            <a:cxnLst/>
            <a:rect l="l" t="t" r="r" b="b"/>
            <a:pathLst>
              <a:path w="8681329" h="10784260">
                <a:moveTo>
                  <a:pt x="0" y="0"/>
                </a:moveTo>
                <a:lnTo>
                  <a:pt x="8681329" y="0"/>
                </a:lnTo>
                <a:lnTo>
                  <a:pt x="8681329" y="10784260"/>
                </a:lnTo>
                <a:lnTo>
                  <a:pt x="0" y="10784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84" r="-5838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5F19391-F76E-279A-8B7E-529DD914613A}"/>
              </a:ext>
            </a:extLst>
          </p:cNvPr>
          <p:cNvSpPr txBox="1"/>
          <p:nvPr/>
        </p:nvSpPr>
        <p:spPr>
          <a:xfrm>
            <a:off x="730953" y="5984746"/>
            <a:ext cx="488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  <a:latin typeface="Source Sans Pro" panose="020B0503030403020204" pitchFamily="34" charset="0"/>
              </a:rPr>
              <a:t>Samarbeidsorganet</a:t>
            </a:r>
            <a:br>
              <a:rPr lang="nb-NO" sz="140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nb-NO" sz="1400">
                <a:solidFill>
                  <a:schemeClr val="bg1"/>
                </a:solidFill>
                <a:latin typeface="Source Sans Pro" panose="020B0503030403020204" pitchFamily="34" charset="0"/>
              </a:rPr>
              <a:t>for statlige virksomheter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9D16AEA-1385-E96E-A0C7-32E16A1F6347}"/>
              </a:ext>
            </a:extLst>
          </p:cNvPr>
          <p:cNvSpPr txBox="1"/>
          <p:nvPr/>
        </p:nvSpPr>
        <p:spPr>
          <a:xfrm>
            <a:off x="715873" y="5469012"/>
            <a:ext cx="446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schemeClr val="bg1"/>
                </a:solidFill>
                <a:latin typeface="Source Sans Pro Semibold" panose="020B0603030403020204" pitchFamily="34" charset="0"/>
              </a:rPr>
              <a:t>OK stat</a:t>
            </a:r>
          </a:p>
        </p:txBody>
      </p:sp>
      <p:pic>
        <p:nvPicPr>
          <p:cNvPr id="18" name="Bilde 17" descr="Et bilde av logoen til DFØ&#10;">
            <a:extLst>
              <a:ext uri="{FF2B5EF4-FFF2-40B4-BE49-F238E27FC236}">
                <a16:creationId xmlns:a16="http://schemas.microsoft.com/office/drawing/2014/main" id="{F3E6E914-CC8A-E6D4-1366-07E3B8901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56" y="5984746"/>
            <a:ext cx="1401769" cy="3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77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line om dokumentasjon" descr="Video av presentasjon om dokumentasjon&#10;">
            <a:hlinkClick r:id="" action="ppaction://media"/>
            <a:extLst>
              <a:ext uri="{FF2B5EF4-FFF2-40B4-BE49-F238E27FC236}">
                <a16:creationId xmlns:a16="http://schemas.microsoft.com/office/drawing/2014/main" id="{E6968D12-E904-8D81-C8CC-04746AF23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9581" y="1287630"/>
            <a:ext cx="8492836" cy="4777220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D17B15DB-7A4E-2D18-64F0-6D3AA0A101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999" y="540328"/>
            <a:ext cx="9144000" cy="2387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12A4C"/>
                </a:solidFill>
                <a:effectLst/>
                <a:uLnTx/>
                <a:uFillTx/>
                <a:latin typeface="Source Sans Pro Semibold" panose="020B0603030403020204" pitchFamily="34" charset="0"/>
                <a:ea typeface="+mj-ea"/>
                <a:cs typeface="+mj-cs"/>
              </a:rPr>
              <a:t>Celine sine beste tips om dokumentasjon</a:t>
            </a:r>
          </a:p>
        </p:txBody>
      </p:sp>
      <p:cxnSp>
        <p:nvCxnSpPr>
          <p:cNvPr id="4" name="Kobling: buet 3">
            <a:extLst>
              <a:ext uri="{FF2B5EF4-FFF2-40B4-BE49-F238E27FC236}">
                <a16:creationId xmlns:a16="http://schemas.microsoft.com/office/drawing/2014/main" id="{849501B2-BF80-2AD1-7FDF-015491839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52394" y="5960550"/>
            <a:ext cx="434396" cy="208600"/>
          </a:xfrm>
          <a:prstGeom prst="curvedConnector3">
            <a:avLst>
              <a:gd name="adj1" fmla="val -2625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afikk 2">
            <a:extLst>
              <a:ext uri="{FF2B5EF4-FFF2-40B4-BE49-F238E27FC236}">
                <a16:creationId xmlns:a16="http://schemas.microsoft.com/office/drawing/2014/main" id="{9962C685-1434-93D3-C2A4-52B2FDED5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2308" y="5497127"/>
            <a:ext cx="464212" cy="390863"/>
            <a:chOff x="5172743" y="3418236"/>
            <a:chExt cx="464212" cy="390863"/>
          </a:xfrm>
          <a:solidFill>
            <a:srgbClr val="000000"/>
          </a:solidFill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9C4976F9-01ED-EF08-3B70-AF1FBBE72045}"/>
                </a:ext>
              </a:extLst>
            </p:cNvPr>
            <p:cNvSpPr/>
            <p:nvPr/>
          </p:nvSpPr>
          <p:spPr>
            <a:xfrm>
              <a:off x="5172743" y="3418236"/>
              <a:ext cx="464212" cy="390863"/>
            </a:xfrm>
            <a:custGeom>
              <a:avLst/>
              <a:gdLst>
                <a:gd name="connsiteX0" fmla="*/ 427538 w 464212"/>
                <a:gd name="connsiteY0" fmla="*/ 0 h 390863"/>
                <a:gd name="connsiteX1" fmla="*/ 36674 w 464212"/>
                <a:gd name="connsiteY1" fmla="*/ 0 h 390863"/>
                <a:gd name="connsiteX2" fmla="*/ 0 w 464212"/>
                <a:gd name="connsiteY2" fmla="*/ 36604 h 390863"/>
                <a:gd name="connsiteX3" fmla="*/ 0 w 464212"/>
                <a:gd name="connsiteY3" fmla="*/ 354190 h 390863"/>
                <a:gd name="connsiteX4" fmla="*/ 36674 w 464212"/>
                <a:gd name="connsiteY4" fmla="*/ 390864 h 390863"/>
                <a:gd name="connsiteX5" fmla="*/ 427538 w 464212"/>
                <a:gd name="connsiteY5" fmla="*/ 390864 h 390863"/>
                <a:gd name="connsiteX6" fmla="*/ 464212 w 464212"/>
                <a:gd name="connsiteY6" fmla="*/ 354190 h 390863"/>
                <a:gd name="connsiteX7" fmla="*/ 464212 w 464212"/>
                <a:gd name="connsiteY7" fmla="*/ 36604 h 390863"/>
                <a:gd name="connsiteX8" fmla="*/ 427538 w 464212"/>
                <a:gd name="connsiteY8" fmla="*/ 0 h 390863"/>
                <a:gd name="connsiteX9" fmla="*/ 427538 w 464212"/>
                <a:gd name="connsiteY9" fmla="*/ 0 h 390863"/>
                <a:gd name="connsiteX10" fmla="*/ 439739 w 464212"/>
                <a:gd name="connsiteY10" fmla="*/ 36604 h 390863"/>
                <a:gd name="connsiteX11" fmla="*/ 439739 w 464212"/>
                <a:gd name="connsiteY11" fmla="*/ 73278 h 390863"/>
                <a:gd name="connsiteX12" fmla="*/ 377049 w 464212"/>
                <a:gd name="connsiteY12" fmla="*/ 73278 h 390863"/>
                <a:gd name="connsiteX13" fmla="*/ 409657 w 464212"/>
                <a:gd name="connsiteY13" fmla="*/ 24403 h 390863"/>
                <a:gd name="connsiteX14" fmla="*/ 427538 w 464212"/>
                <a:gd name="connsiteY14" fmla="*/ 24403 h 390863"/>
                <a:gd name="connsiteX15" fmla="*/ 439739 w 464212"/>
                <a:gd name="connsiteY15" fmla="*/ 36604 h 390863"/>
                <a:gd name="connsiteX16" fmla="*/ 439739 w 464212"/>
                <a:gd name="connsiteY16" fmla="*/ 36604 h 390863"/>
                <a:gd name="connsiteX17" fmla="*/ 279299 w 464212"/>
                <a:gd name="connsiteY17" fmla="*/ 73278 h 390863"/>
                <a:gd name="connsiteX18" fmla="*/ 311906 w 464212"/>
                <a:gd name="connsiteY18" fmla="*/ 24403 h 390863"/>
                <a:gd name="connsiteX19" fmla="*/ 380205 w 464212"/>
                <a:gd name="connsiteY19" fmla="*/ 24403 h 390863"/>
                <a:gd name="connsiteX20" fmla="*/ 347668 w 464212"/>
                <a:gd name="connsiteY20" fmla="*/ 73278 h 390863"/>
                <a:gd name="connsiteX21" fmla="*/ 279299 w 464212"/>
                <a:gd name="connsiteY21" fmla="*/ 73278 h 390863"/>
                <a:gd name="connsiteX22" fmla="*/ 181618 w 464212"/>
                <a:gd name="connsiteY22" fmla="*/ 73278 h 390863"/>
                <a:gd name="connsiteX23" fmla="*/ 214155 w 464212"/>
                <a:gd name="connsiteY23" fmla="*/ 24403 h 390863"/>
                <a:gd name="connsiteX24" fmla="*/ 282524 w 464212"/>
                <a:gd name="connsiteY24" fmla="*/ 24403 h 390863"/>
                <a:gd name="connsiteX25" fmla="*/ 249987 w 464212"/>
                <a:gd name="connsiteY25" fmla="*/ 73278 h 390863"/>
                <a:gd name="connsiteX26" fmla="*/ 181618 w 464212"/>
                <a:gd name="connsiteY26" fmla="*/ 73278 h 390863"/>
                <a:gd name="connsiteX27" fmla="*/ 83937 w 464212"/>
                <a:gd name="connsiteY27" fmla="*/ 73278 h 390863"/>
                <a:gd name="connsiteX28" fmla="*/ 116474 w 464212"/>
                <a:gd name="connsiteY28" fmla="*/ 24403 h 390863"/>
                <a:gd name="connsiteX29" fmla="*/ 184843 w 464212"/>
                <a:gd name="connsiteY29" fmla="*/ 24403 h 390863"/>
                <a:gd name="connsiteX30" fmla="*/ 152306 w 464212"/>
                <a:gd name="connsiteY30" fmla="*/ 73278 h 390863"/>
                <a:gd name="connsiteX31" fmla="*/ 83937 w 464212"/>
                <a:gd name="connsiteY31" fmla="*/ 73278 h 390863"/>
                <a:gd name="connsiteX32" fmla="*/ 36674 w 464212"/>
                <a:gd name="connsiteY32" fmla="*/ 24403 h 390863"/>
                <a:gd name="connsiteX33" fmla="*/ 87162 w 464212"/>
                <a:gd name="connsiteY33" fmla="*/ 24403 h 390863"/>
                <a:gd name="connsiteX34" fmla="*/ 54625 w 464212"/>
                <a:gd name="connsiteY34" fmla="*/ 73278 h 390863"/>
                <a:gd name="connsiteX35" fmla="*/ 24543 w 464212"/>
                <a:gd name="connsiteY35" fmla="*/ 73278 h 390863"/>
                <a:gd name="connsiteX36" fmla="*/ 24543 w 464212"/>
                <a:gd name="connsiteY36" fmla="*/ 36604 h 390863"/>
                <a:gd name="connsiteX37" fmla="*/ 36744 w 464212"/>
                <a:gd name="connsiteY37" fmla="*/ 24403 h 390863"/>
                <a:gd name="connsiteX38" fmla="*/ 36744 w 464212"/>
                <a:gd name="connsiteY38" fmla="*/ 24403 h 390863"/>
                <a:gd name="connsiteX39" fmla="*/ 427538 w 464212"/>
                <a:gd name="connsiteY39" fmla="*/ 366391 h 390863"/>
                <a:gd name="connsiteX40" fmla="*/ 36674 w 464212"/>
                <a:gd name="connsiteY40" fmla="*/ 366391 h 390863"/>
                <a:gd name="connsiteX41" fmla="*/ 24473 w 464212"/>
                <a:gd name="connsiteY41" fmla="*/ 354190 h 390863"/>
                <a:gd name="connsiteX42" fmla="*/ 24473 w 464212"/>
                <a:gd name="connsiteY42" fmla="*/ 97681 h 390863"/>
                <a:gd name="connsiteX43" fmla="*/ 439739 w 464212"/>
                <a:gd name="connsiteY43" fmla="*/ 97681 h 390863"/>
                <a:gd name="connsiteX44" fmla="*/ 439739 w 464212"/>
                <a:gd name="connsiteY44" fmla="*/ 354190 h 390863"/>
                <a:gd name="connsiteX45" fmla="*/ 427538 w 464212"/>
                <a:gd name="connsiteY45" fmla="*/ 366391 h 3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4212" h="390863">
                  <a:moveTo>
                    <a:pt x="427538" y="0"/>
                  </a:moveTo>
                  <a:lnTo>
                    <a:pt x="36674" y="0"/>
                  </a:lnTo>
                  <a:cubicBezTo>
                    <a:pt x="16479" y="0"/>
                    <a:pt x="0" y="16409"/>
                    <a:pt x="0" y="36604"/>
                  </a:cubicBezTo>
                  <a:lnTo>
                    <a:pt x="0" y="354190"/>
                  </a:lnTo>
                  <a:cubicBezTo>
                    <a:pt x="0" y="374385"/>
                    <a:pt x="16408" y="390864"/>
                    <a:pt x="36674" y="390864"/>
                  </a:cubicBezTo>
                  <a:lnTo>
                    <a:pt x="427538" y="390864"/>
                  </a:lnTo>
                  <a:cubicBezTo>
                    <a:pt x="447733" y="390864"/>
                    <a:pt x="464212" y="374385"/>
                    <a:pt x="464212" y="354190"/>
                  </a:cubicBezTo>
                  <a:lnTo>
                    <a:pt x="464212" y="36604"/>
                  </a:lnTo>
                  <a:cubicBezTo>
                    <a:pt x="464212" y="16409"/>
                    <a:pt x="447803" y="0"/>
                    <a:pt x="427538" y="0"/>
                  </a:cubicBezTo>
                  <a:lnTo>
                    <a:pt x="427538" y="0"/>
                  </a:lnTo>
                  <a:close/>
                  <a:moveTo>
                    <a:pt x="439739" y="36604"/>
                  </a:moveTo>
                  <a:lnTo>
                    <a:pt x="439739" y="73278"/>
                  </a:lnTo>
                  <a:lnTo>
                    <a:pt x="377049" y="73278"/>
                  </a:lnTo>
                  <a:lnTo>
                    <a:pt x="409657" y="24403"/>
                  </a:lnTo>
                  <a:lnTo>
                    <a:pt x="427538" y="24403"/>
                  </a:lnTo>
                  <a:cubicBezTo>
                    <a:pt x="434270" y="24403"/>
                    <a:pt x="439739" y="29872"/>
                    <a:pt x="439739" y="36604"/>
                  </a:cubicBezTo>
                  <a:lnTo>
                    <a:pt x="439739" y="36604"/>
                  </a:lnTo>
                  <a:close/>
                  <a:moveTo>
                    <a:pt x="279299" y="73278"/>
                  </a:moveTo>
                  <a:lnTo>
                    <a:pt x="311906" y="24403"/>
                  </a:lnTo>
                  <a:lnTo>
                    <a:pt x="380205" y="24403"/>
                  </a:lnTo>
                  <a:lnTo>
                    <a:pt x="347668" y="73278"/>
                  </a:lnTo>
                  <a:lnTo>
                    <a:pt x="279299" y="73278"/>
                  </a:lnTo>
                  <a:close/>
                  <a:moveTo>
                    <a:pt x="181618" y="73278"/>
                  </a:moveTo>
                  <a:lnTo>
                    <a:pt x="214155" y="24403"/>
                  </a:lnTo>
                  <a:lnTo>
                    <a:pt x="282524" y="24403"/>
                  </a:lnTo>
                  <a:lnTo>
                    <a:pt x="249987" y="73278"/>
                  </a:lnTo>
                  <a:lnTo>
                    <a:pt x="181618" y="73278"/>
                  </a:lnTo>
                  <a:close/>
                  <a:moveTo>
                    <a:pt x="83937" y="73278"/>
                  </a:moveTo>
                  <a:lnTo>
                    <a:pt x="116474" y="24403"/>
                  </a:lnTo>
                  <a:lnTo>
                    <a:pt x="184843" y="24403"/>
                  </a:lnTo>
                  <a:lnTo>
                    <a:pt x="152306" y="73278"/>
                  </a:lnTo>
                  <a:lnTo>
                    <a:pt x="83937" y="73278"/>
                  </a:lnTo>
                  <a:close/>
                  <a:moveTo>
                    <a:pt x="36674" y="24403"/>
                  </a:moveTo>
                  <a:lnTo>
                    <a:pt x="87162" y="24403"/>
                  </a:lnTo>
                  <a:lnTo>
                    <a:pt x="54625" y="73278"/>
                  </a:lnTo>
                  <a:lnTo>
                    <a:pt x="24543" y="73278"/>
                  </a:lnTo>
                  <a:lnTo>
                    <a:pt x="24543" y="36604"/>
                  </a:lnTo>
                  <a:cubicBezTo>
                    <a:pt x="24543" y="29872"/>
                    <a:pt x="30012" y="24403"/>
                    <a:pt x="36744" y="24403"/>
                  </a:cubicBezTo>
                  <a:lnTo>
                    <a:pt x="36744" y="24403"/>
                  </a:lnTo>
                  <a:close/>
                  <a:moveTo>
                    <a:pt x="427538" y="366391"/>
                  </a:moveTo>
                  <a:lnTo>
                    <a:pt x="36674" y="366391"/>
                  </a:lnTo>
                  <a:cubicBezTo>
                    <a:pt x="29942" y="366391"/>
                    <a:pt x="24473" y="360921"/>
                    <a:pt x="24473" y="354190"/>
                  </a:cubicBezTo>
                  <a:lnTo>
                    <a:pt x="24473" y="97681"/>
                  </a:lnTo>
                  <a:lnTo>
                    <a:pt x="439739" y="97681"/>
                  </a:lnTo>
                  <a:lnTo>
                    <a:pt x="439739" y="354190"/>
                  </a:lnTo>
                  <a:cubicBezTo>
                    <a:pt x="439739" y="360921"/>
                    <a:pt x="434270" y="366391"/>
                    <a:pt x="427538" y="366391"/>
                  </a:cubicBezTo>
                </a:path>
              </a:pathLst>
            </a:custGeom>
            <a:solidFill>
              <a:srgbClr val="000000"/>
            </a:solidFill>
            <a:ln w="7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73A431CD-894B-1AF4-3F0B-F62D6DC018E1}"/>
                </a:ext>
              </a:extLst>
            </p:cNvPr>
            <p:cNvSpPr/>
            <p:nvPr/>
          </p:nvSpPr>
          <p:spPr>
            <a:xfrm>
              <a:off x="5343772" y="3564818"/>
              <a:ext cx="146626" cy="171003"/>
            </a:xfrm>
            <a:custGeom>
              <a:avLst/>
              <a:gdLst>
                <a:gd name="connsiteX0" fmla="*/ 12201 w 146626"/>
                <a:gd name="connsiteY0" fmla="*/ 171004 h 171003"/>
                <a:gd name="connsiteX1" fmla="*/ 6170 w 146626"/>
                <a:gd name="connsiteY1" fmla="*/ 169461 h 171003"/>
                <a:gd name="connsiteX2" fmla="*/ 0 w 146626"/>
                <a:gd name="connsiteY2" fmla="*/ 158802 h 171003"/>
                <a:gd name="connsiteX3" fmla="*/ 0 w 146626"/>
                <a:gd name="connsiteY3" fmla="*/ 12246 h 171003"/>
                <a:gd name="connsiteX4" fmla="*/ 6170 w 146626"/>
                <a:gd name="connsiteY4" fmla="*/ 1588 h 171003"/>
                <a:gd name="connsiteX5" fmla="*/ 18512 w 146626"/>
                <a:gd name="connsiteY5" fmla="*/ 1728 h 171003"/>
                <a:gd name="connsiteX6" fmla="*/ 140666 w 146626"/>
                <a:gd name="connsiteY6" fmla="*/ 75006 h 171003"/>
                <a:gd name="connsiteX7" fmla="*/ 146626 w 146626"/>
                <a:gd name="connsiteY7" fmla="*/ 85524 h 171003"/>
                <a:gd name="connsiteX8" fmla="*/ 140666 w 146626"/>
                <a:gd name="connsiteY8" fmla="*/ 96043 h 171003"/>
                <a:gd name="connsiteX9" fmla="*/ 18512 w 146626"/>
                <a:gd name="connsiteY9" fmla="*/ 169321 h 171003"/>
                <a:gd name="connsiteX10" fmla="*/ 12271 w 146626"/>
                <a:gd name="connsiteY10" fmla="*/ 171004 h 171003"/>
                <a:gd name="connsiteX11" fmla="*/ 12271 w 146626"/>
                <a:gd name="connsiteY11" fmla="*/ 171004 h 171003"/>
                <a:gd name="connsiteX12" fmla="*/ 24403 w 146626"/>
                <a:gd name="connsiteY12" fmla="*/ 33774 h 171003"/>
                <a:gd name="connsiteX13" fmla="*/ 24403 w 146626"/>
                <a:gd name="connsiteY13" fmla="*/ 137205 h 171003"/>
                <a:gd name="connsiteX14" fmla="*/ 110583 w 146626"/>
                <a:gd name="connsiteY14" fmla="*/ 85454 h 171003"/>
                <a:gd name="connsiteX15" fmla="*/ 24403 w 146626"/>
                <a:gd name="connsiteY15" fmla="*/ 33704 h 17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6" h="171003">
                  <a:moveTo>
                    <a:pt x="12201" y="171004"/>
                  </a:moveTo>
                  <a:cubicBezTo>
                    <a:pt x="10098" y="171004"/>
                    <a:pt x="8064" y="170443"/>
                    <a:pt x="6170" y="169461"/>
                  </a:cubicBezTo>
                  <a:cubicBezTo>
                    <a:pt x="2314" y="167287"/>
                    <a:pt x="0" y="163220"/>
                    <a:pt x="0" y="158802"/>
                  </a:cubicBezTo>
                  <a:lnTo>
                    <a:pt x="0" y="12246"/>
                  </a:lnTo>
                  <a:cubicBezTo>
                    <a:pt x="0" y="7828"/>
                    <a:pt x="2384" y="3761"/>
                    <a:pt x="6170" y="1588"/>
                  </a:cubicBezTo>
                  <a:cubicBezTo>
                    <a:pt x="10027" y="-586"/>
                    <a:pt x="14726" y="-516"/>
                    <a:pt x="18512" y="1728"/>
                  </a:cubicBezTo>
                  <a:lnTo>
                    <a:pt x="140666" y="75006"/>
                  </a:lnTo>
                  <a:cubicBezTo>
                    <a:pt x="144382" y="77250"/>
                    <a:pt x="146626" y="81177"/>
                    <a:pt x="146626" y="85524"/>
                  </a:cubicBezTo>
                  <a:cubicBezTo>
                    <a:pt x="146626" y="89872"/>
                    <a:pt x="144382" y="93799"/>
                    <a:pt x="140666" y="96043"/>
                  </a:cubicBezTo>
                  <a:lnTo>
                    <a:pt x="18512" y="169321"/>
                  </a:lnTo>
                  <a:cubicBezTo>
                    <a:pt x="16619" y="170443"/>
                    <a:pt x="14445" y="171004"/>
                    <a:pt x="12271" y="171004"/>
                  </a:cubicBezTo>
                  <a:lnTo>
                    <a:pt x="12271" y="171004"/>
                  </a:lnTo>
                  <a:close/>
                  <a:moveTo>
                    <a:pt x="24403" y="33774"/>
                  </a:moveTo>
                  <a:lnTo>
                    <a:pt x="24403" y="137205"/>
                  </a:lnTo>
                  <a:lnTo>
                    <a:pt x="110583" y="85454"/>
                  </a:lnTo>
                  <a:lnTo>
                    <a:pt x="24403" y="33704"/>
                  </a:lnTo>
                  <a:close/>
                </a:path>
              </a:pathLst>
            </a:custGeom>
            <a:solidFill>
              <a:srgbClr val="000000"/>
            </a:solidFill>
            <a:ln w="7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287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510CE-A127-011B-B420-8089540C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622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012A4C"/>
                </a:solidFill>
                <a:latin typeface="Source Sans Pro Semibold" panose="020B0603030403020204" pitchFamily="34" charset="0"/>
              </a:rPr>
              <a:t>Finn din læreplan: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735E4F7-A583-8A0D-138E-F5FE113C56B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910572" y="1265907"/>
            <a:ext cx="8901539" cy="499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Byggdrifterfaget</a:t>
            </a: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</a:t>
            </a:r>
            <a:r>
              <a:rPr lang="nn-NO" sz="1200" err="1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byggdrifterfaget</a:t>
            </a:r>
            <a:r>
              <a:rPr lang="nn-NO" sz="12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(BDR03-02)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Dataelektronikerfaget</a:t>
            </a: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Læreplan i vg3 </a:t>
            </a:r>
            <a:r>
              <a:rPr lang="nn-NO" sz="1200" err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dataelektronikarfaget</a:t>
            </a:r>
            <a:r>
              <a:rPr lang="nn-NO" sz="12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(DAT03‑03)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IT-driftsfaget: </a:t>
            </a:r>
            <a:r>
              <a:rPr lang="nn-NO" sz="120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IT-driftsfaget (ITD03-01) | udir.no</a:t>
            </a:r>
            <a:endParaRPr lang="nb-NO" altLang="nb-NO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IT-utviklerfaget</a:t>
            </a:r>
            <a:r>
              <a:rPr lang="nb-NO" altLang="nb-NO" sz="1800">
                <a:solidFill>
                  <a:schemeClr val="tx2"/>
                </a:solidFill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IT-</a:t>
            </a:r>
            <a:r>
              <a:rPr lang="nn-NO" sz="1200" err="1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utviklerfaget</a:t>
            </a:r>
            <a:r>
              <a:rPr lang="nn-NO" sz="120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(IUV03-01)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Mediedesignfaget</a:t>
            </a:r>
            <a:r>
              <a:rPr lang="nb-NO" altLang="nb-NO" sz="1800">
                <a:solidFill>
                  <a:schemeClr val="tx2"/>
                </a:solidFill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mediedesignfaget (MDF03-01)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Innholdsproduksjon</a:t>
            </a:r>
            <a:r>
              <a:rPr lang="nb-NO" altLang="nb-NO" sz="1800">
                <a:solidFill>
                  <a:schemeClr val="tx2"/>
                </a:solidFill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innhaldsproduksjonsfaget (IHP03-01)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Medieteknikk</a:t>
            </a: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n-NO" sz="120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medieteknikkfaget (MET03-01)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Sikkerhetsfaget</a:t>
            </a: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b-NO" sz="120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sikkerhetsfaget (SIK03-02)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Service og administrasjon</a:t>
            </a: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b-NO" sz="1200">
                <a:solidFill>
                  <a:schemeClr val="tx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Kompetansemål - Læreplan i vg3 service- og administrasjonsfaget (SOA03-01) | udir.no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11F4BB7-F70F-C2CF-5F3A-342A88E61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498" y="1538739"/>
            <a:ext cx="431074" cy="4777152"/>
          </a:xfrm>
          <a:prstGeom prst="rect">
            <a:avLst/>
          </a:prstGeom>
          <a:gradFill flip="none" rotWithShape="1">
            <a:gsLst>
              <a:gs pos="0">
                <a:srgbClr val="00B58D">
                  <a:tint val="66000"/>
                  <a:satMod val="160000"/>
                </a:srgbClr>
              </a:gs>
              <a:gs pos="50000">
                <a:srgbClr val="00B58D">
                  <a:tint val="44500"/>
                  <a:satMod val="160000"/>
                </a:srgbClr>
              </a:gs>
              <a:gs pos="100000">
                <a:srgbClr val="00B58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1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25E8BE8-A4D4-3D50-0A26-B3EFB2B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240" y="1900646"/>
            <a:ext cx="431074" cy="4167051"/>
          </a:xfrm>
          <a:prstGeom prst="rect">
            <a:avLst/>
          </a:prstGeom>
          <a:gradFill flip="none" rotWithShape="1">
            <a:gsLst>
              <a:gs pos="0">
                <a:srgbClr val="00B58D">
                  <a:tint val="66000"/>
                  <a:satMod val="160000"/>
                </a:srgbClr>
              </a:gs>
              <a:gs pos="50000">
                <a:srgbClr val="00B58D">
                  <a:tint val="44500"/>
                  <a:satMod val="160000"/>
                </a:srgbClr>
              </a:gs>
              <a:gs pos="100000">
                <a:srgbClr val="00B58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7404DF-5CA6-A5FA-49F7-8F853ACD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61" y="500062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chemeClr val="tx2"/>
                </a:solidFill>
                <a:latin typeface="Source Sans Pro Semibold" panose="020B0603030403020204" pitchFamily="34" charset="0"/>
              </a:rPr>
              <a:t>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F202A-3369-3E3A-C4B2-95D60DB4C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684172" cy="4351338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2" action="ppaction://hlinksldjump"/>
              </a:rPr>
              <a:t>En introduksjon til dokumentasjon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3" action="ppaction://hlinksldjump"/>
              </a:rPr>
              <a:t>Hva er dokumentasjon?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4" action="ppaction://hlinksldjump"/>
              </a:rPr>
              <a:t>Hva skal dokumenteres, og hvor ofte?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5" action="ppaction://hlinksldjump"/>
              </a:rPr>
              <a:t>Hvordan komme i gang med dokumentasjon?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6" action="ppaction://hlinksldjump"/>
              </a:rPr>
              <a:t>Et eksempel på en dokumentasjon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7" action="ppaction://hlinksldjump"/>
              </a:rPr>
              <a:t>Mal for dokumentasjon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6" action="ppaction://hlinksldjump"/>
              </a:rPr>
              <a:t>Slik dokumenterer du i </a:t>
            </a:r>
            <a:r>
              <a:rPr lang="nb-NO" err="1">
                <a:solidFill>
                  <a:schemeClr val="tx2"/>
                </a:solidFill>
                <a:hlinkClick r:id="rId6" action="ppaction://hlinksldjump"/>
              </a:rPr>
              <a:t>OLKweb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8" action="ppaction://hlinksldjump"/>
              </a:rPr>
              <a:t>Celine (tidligere lærling) sine beste tips om dokumentasjon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nb-NO">
                <a:solidFill>
                  <a:schemeClr val="tx2"/>
                </a:solidFill>
                <a:hlinkClick r:id="rId9" action="ppaction://hlinksldjump"/>
              </a:rPr>
              <a:t>Lenke til læreplan</a:t>
            </a:r>
            <a:endParaRPr lang="nb-NO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b-NO">
              <a:solidFill>
                <a:schemeClr val="tx2"/>
              </a:solidFill>
            </a:endParaRPr>
          </a:p>
          <a:p>
            <a:endParaRPr lang="nb-NO">
              <a:solidFill>
                <a:schemeClr val="tx2"/>
              </a:solidFill>
            </a:endParaRPr>
          </a:p>
        </p:txBody>
      </p:sp>
      <p:pic>
        <p:nvPicPr>
          <p:cNvPr id="19" name="Bilde 18" descr="En person som sitter og jobber på en bærbar pc&#10;">
            <a:extLst>
              <a:ext uri="{FF2B5EF4-FFF2-40B4-BE49-F238E27FC236}">
                <a16:creationId xmlns:a16="http://schemas.microsoft.com/office/drawing/2014/main" id="{BBB6ABDF-31BE-5F6A-8E16-762E2BE88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147" y="1900646"/>
            <a:ext cx="4805902" cy="26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510CE-A127-011B-B420-8089540C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rgbClr val="012A4C"/>
                </a:solidFill>
                <a:latin typeface="Source Sans Pro Semibold" panose="020B0603030403020204" pitchFamily="34" charset="0"/>
              </a:rPr>
              <a:t>En introduksjon til dokumentasjon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1B21E3-50ED-D606-B4EF-FCC30979E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9593"/>
            <a:ext cx="1051559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For å bestå fagprøven, skal du </a:t>
            </a:r>
            <a:r>
              <a:rPr lang="nb-NO" sz="2200" b="1">
                <a:solidFill>
                  <a:schemeClr val="tx2"/>
                </a:solidFill>
              </a:rPr>
              <a:t>vise at du har fått kompetanse og erfaring i kompetansemål </a:t>
            </a:r>
            <a:r>
              <a:rPr lang="nb-NO" sz="2200">
                <a:solidFill>
                  <a:schemeClr val="tx2"/>
                </a:solidFill>
              </a:rPr>
              <a:t>i læreplanen (</a:t>
            </a:r>
            <a:r>
              <a:rPr lang="nb-NO" sz="2200">
                <a:solidFill>
                  <a:schemeClr val="tx2"/>
                </a:solidFill>
                <a:hlinkClick r:id="rId2" action="ppaction://hlinksldjump"/>
              </a:rPr>
              <a:t>din læreplan</a:t>
            </a:r>
            <a:r>
              <a:rPr lang="nb-NO" sz="2200">
                <a:solidFill>
                  <a:schemeClr val="tx2"/>
                </a:solidFill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I løpet av læretiden skal du jobbe med </a:t>
            </a:r>
            <a:r>
              <a:rPr lang="nb-NO" sz="2200" b="1">
                <a:solidFill>
                  <a:schemeClr val="tx2"/>
                </a:solidFill>
              </a:rPr>
              <a:t>arbeidsoppgaver som dekker kompetansemålene.</a:t>
            </a:r>
            <a:endParaRPr lang="nb-NO" sz="220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Lærlinger jobber vanligvis med mange ulike arbeidsoppgaver. For både en lærling og faglig leder </a:t>
            </a:r>
            <a:r>
              <a:rPr lang="nb-NO" sz="2200" b="1">
                <a:solidFill>
                  <a:schemeClr val="tx2"/>
                </a:solidFill>
              </a:rPr>
              <a:t>kan det være vanskelig å ha oversikt </a:t>
            </a:r>
            <a:r>
              <a:rPr lang="nb-NO" sz="2200">
                <a:solidFill>
                  <a:schemeClr val="tx2"/>
                </a:solidFill>
              </a:rPr>
              <a:t>over hvorvidt man har jobbet nok med de ulike kompetansemålene til enhver tid.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Gjennom å dokumentere, lager du </a:t>
            </a:r>
            <a:r>
              <a:rPr lang="nb-NO" sz="2200" b="1">
                <a:solidFill>
                  <a:schemeClr val="tx2"/>
                </a:solidFill>
              </a:rPr>
              <a:t>en oversikt over hva du har jobbet med, og hvordan</a:t>
            </a:r>
            <a:r>
              <a:rPr lang="nb-NO" sz="2200">
                <a:solidFill>
                  <a:schemeClr val="tx2"/>
                </a:solidFill>
              </a:rPr>
              <a:t>, slik at du enkelt kan finne frem til tidligere arbeidsoppgaver, og passe på at alle kompetansemål er arbeidet med tilstrekkelig.</a:t>
            </a:r>
          </a:p>
        </p:txBody>
      </p:sp>
    </p:spTree>
    <p:extLst>
      <p:ext uri="{BB962C8B-B14F-4D97-AF65-F5344CB8AC3E}">
        <p14:creationId xmlns:p14="http://schemas.microsoft.com/office/powerpoint/2010/main" val="19537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510CE-A127-011B-B420-8089540C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rgbClr val="012A4C"/>
                </a:solidFill>
                <a:latin typeface="Source Sans Pro Semibold" panose="020B0603030403020204" pitchFamily="34" charset="0"/>
              </a:rPr>
              <a:t>Hva er dokumentasjon?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1B21E3-50ED-D606-B4EF-FCC30979E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7537" y="2195785"/>
            <a:ext cx="1051559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En systematisk måte å </a:t>
            </a:r>
            <a:r>
              <a:rPr lang="nb-NO" sz="2200" b="1">
                <a:solidFill>
                  <a:schemeClr val="tx2"/>
                </a:solidFill>
              </a:rPr>
              <a:t>registrere og lag en oversikt</a:t>
            </a:r>
            <a:r>
              <a:rPr lang="nb-NO" sz="2200">
                <a:solidFill>
                  <a:schemeClr val="tx2"/>
                </a:solidFill>
              </a:rPr>
              <a:t> over hva du har jobbet med i læretiden. 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En dokumentasjon kan være; </a:t>
            </a:r>
            <a:r>
              <a:rPr lang="nb-NO" sz="2200" b="1">
                <a:solidFill>
                  <a:schemeClr val="tx2"/>
                </a:solidFill>
              </a:rPr>
              <a:t>en tekstbeskrivelse, bilder, skjermopptak</a:t>
            </a:r>
            <a:r>
              <a:rPr lang="nb-NO" sz="2200">
                <a:solidFill>
                  <a:schemeClr val="tx2"/>
                </a:solidFill>
              </a:rPr>
              <a:t> </a:t>
            </a:r>
            <a:r>
              <a:rPr lang="nb-NO" sz="2200" b="1">
                <a:solidFill>
                  <a:schemeClr val="tx2"/>
                </a:solidFill>
              </a:rPr>
              <a:t>eller en film </a:t>
            </a:r>
            <a:r>
              <a:rPr lang="nb-NO" sz="2200">
                <a:solidFill>
                  <a:schemeClr val="tx2"/>
                </a:solidFill>
              </a:rPr>
              <a:t>av hvordan du har jobbet med en arbeidsoppgave.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I en dokumentasjon noterer man hvilke </a:t>
            </a:r>
            <a:r>
              <a:rPr lang="nb-NO" sz="2200" b="1">
                <a:solidFill>
                  <a:schemeClr val="tx2"/>
                </a:solidFill>
              </a:rPr>
              <a:t>kompetansemål i læreplanen </a:t>
            </a:r>
            <a:r>
              <a:rPr lang="nb-NO" sz="2200">
                <a:solidFill>
                  <a:schemeClr val="tx2"/>
                </a:solidFill>
              </a:rPr>
              <a:t>arbeidsoppgaven dekker, noe som gir oversikt over hva du har jobbet med og ikke.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Dokumentasjon er også en </a:t>
            </a:r>
            <a:r>
              <a:rPr lang="nb-NO" sz="2200" b="1">
                <a:solidFill>
                  <a:schemeClr val="tx2"/>
                </a:solidFill>
              </a:rPr>
              <a:t>viktig forberedelse til fagprøven</a:t>
            </a:r>
            <a:r>
              <a:rPr lang="nb-NO" sz="2200">
                <a:solidFill>
                  <a:schemeClr val="tx2"/>
                </a:solidFill>
              </a:rPr>
              <a:t>. Strukturen i fagprøven er veldig lik strukturen i mal for dokumentasjon.</a:t>
            </a:r>
          </a:p>
          <a:p>
            <a:pPr>
              <a:lnSpc>
                <a:spcPct val="100000"/>
              </a:lnSpc>
            </a:pPr>
            <a:r>
              <a:rPr lang="nb-NO" sz="2200">
                <a:solidFill>
                  <a:schemeClr val="tx2"/>
                </a:solidFill>
              </a:rPr>
              <a:t>Dokumentasjon gir også mulighet for </a:t>
            </a:r>
            <a:r>
              <a:rPr lang="nb-NO" sz="2200" b="1">
                <a:solidFill>
                  <a:schemeClr val="tx2"/>
                </a:solidFill>
              </a:rPr>
              <a:t>refleksjon over egen læring </a:t>
            </a:r>
            <a:r>
              <a:rPr lang="nb-NO" sz="2200">
                <a:solidFill>
                  <a:schemeClr val="tx2"/>
                </a:solidFill>
              </a:rPr>
              <a:t>og utvikling.</a:t>
            </a:r>
          </a:p>
        </p:txBody>
      </p:sp>
    </p:spTree>
    <p:extLst>
      <p:ext uri="{BB962C8B-B14F-4D97-AF65-F5344CB8AC3E}">
        <p14:creationId xmlns:p14="http://schemas.microsoft.com/office/powerpoint/2010/main" val="13675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2207C-A1F2-D485-836A-1428CFAA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2B9905-3112-A1DD-E9DE-3D165369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rgbClr val="012A4C"/>
                </a:solidFill>
                <a:latin typeface="Source Sans Pro Semibold" panose="020B0603030403020204" pitchFamily="34" charset="0"/>
              </a:rPr>
              <a:t>Hva skal dokumenteres, og hvor ofte?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8F7C32-9AAF-6736-C0B0-5B2A15C4C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7537" y="2195785"/>
            <a:ext cx="1051559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Som lærling skal du </a:t>
            </a: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dokumentere arbeidsoppgavene dine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, og </a:t>
            </a: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hvordan du løser disse </a:t>
            </a:r>
          </a:p>
          <a:p>
            <a:pPr>
              <a:lnSpc>
                <a:spcPct val="100000"/>
              </a:lnSpc>
            </a:pP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Eksempel: 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Dersom du har laget en instruks for hvordan bruke printeren på jobb er dette noe som kan legges rett inn i </a:t>
            </a:r>
            <a:r>
              <a:rPr lang="nb-NO" sz="2400" kern="100" err="1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OLKweb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Vi anbefaler å sette av tid til dokumentasjon </a:t>
            </a: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hver uke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, og å skrive </a:t>
            </a: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en stor dokumentasjon i måneden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som tar for seg en «større oppgave». </a:t>
            </a:r>
          </a:p>
          <a:p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Mange lærlinger fortrekker også i tillegg å </a:t>
            </a:r>
            <a:r>
              <a:rPr lang="nb-NO" sz="2400" b="1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«logge» arbeidsoppgavene de gjør ukentlig/daglig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b-NO" sz="2400" kern="100" err="1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F.eks</a:t>
            </a:r>
            <a:r>
              <a:rPr lang="nb-NO" sz="2400" kern="100">
                <a:solidFill>
                  <a:srgbClr val="0E284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: I dag har jeg arkivert dokumenter fra prosjekt x i arkivsystemet.</a:t>
            </a:r>
          </a:p>
          <a:p>
            <a:pPr>
              <a:lnSpc>
                <a:spcPct val="100000"/>
              </a:lnSpc>
            </a:pPr>
            <a:endParaRPr lang="nb-NO" sz="2400" kern="100">
              <a:solidFill>
                <a:srgbClr val="0E284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2EBDE-D3D1-A8DD-709E-EFF5BAB6E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C495DE-496B-88B8-3FEA-61D7A21B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7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rgbClr val="012A4C"/>
                </a:solidFill>
                <a:latin typeface="Source Sans Pro Semibold" panose="020B0603030403020204" pitchFamily="34" charset="0"/>
              </a:rPr>
              <a:t>Hvordan kommer jeg i gang?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DC55C0-EC60-3EB5-0649-E2AB9F367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4305"/>
            <a:ext cx="10515600" cy="461495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nb-NO" sz="2200" b="1">
                <a:solidFill>
                  <a:schemeClr val="tx2"/>
                </a:solidFill>
              </a:rPr>
              <a:t>Lag en plan med faglig leder: </a:t>
            </a:r>
            <a:r>
              <a:rPr lang="nb-NO" sz="2200">
                <a:solidFill>
                  <a:schemeClr val="tx2"/>
                </a:solidFill>
              </a:rPr>
              <a:t>Bli enige om, hvor ofte, hvilke oppgaver, hvor og hvordan faglig leder skal gi tilbakemelding på dokumentasjonen. 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nb-NO" sz="2200" b="1">
                <a:solidFill>
                  <a:schemeClr val="tx2"/>
                </a:solidFill>
              </a:rPr>
              <a:t>Avklar hva du kan, og hva du ikke kan laste opp i </a:t>
            </a:r>
            <a:r>
              <a:rPr lang="nb-NO" sz="2200" b="1" err="1">
                <a:solidFill>
                  <a:schemeClr val="tx2"/>
                </a:solidFill>
              </a:rPr>
              <a:t>OLKweb</a:t>
            </a:r>
            <a:r>
              <a:rPr lang="nb-NO" sz="2200" b="1">
                <a:solidFill>
                  <a:schemeClr val="tx2"/>
                </a:solidFill>
              </a:rPr>
              <a:t>: </a:t>
            </a:r>
            <a:r>
              <a:rPr lang="nb-NO" sz="2200">
                <a:solidFill>
                  <a:schemeClr val="tx2"/>
                </a:solidFill>
              </a:rPr>
              <a:t>Få oversikt over retningslinjer slik at du ikke laster opp sensitiv/konfidensiell informasjon som ikke skal deles utenfor virksomheten i </a:t>
            </a:r>
            <a:r>
              <a:rPr lang="nb-NO" sz="2200" err="1">
                <a:solidFill>
                  <a:schemeClr val="tx2"/>
                </a:solidFill>
              </a:rPr>
              <a:t>OLKweb</a:t>
            </a:r>
            <a:r>
              <a:rPr lang="nb-NO" sz="2200">
                <a:solidFill>
                  <a:schemeClr val="tx2"/>
                </a:solidFill>
              </a:rPr>
              <a:t>.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nb-NO" sz="2200" b="1">
                <a:solidFill>
                  <a:schemeClr val="tx2"/>
                </a:solidFill>
              </a:rPr>
              <a:t>Finn ut hvor du skal lagre dokumentasjonen: </a:t>
            </a:r>
            <a:r>
              <a:rPr lang="nb-NO" sz="2200">
                <a:solidFill>
                  <a:schemeClr val="tx2"/>
                </a:solidFill>
              </a:rPr>
              <a:t>Vi anbefaler å ta i bruk </a:t>
            </a:r>
            <a:r>
              <a:rPr lang="nb-NO" sz="2200" err="1">
                <a:solidFill>
                  <a:schemeClr val="tx2"/>
                </a:solidFill>
              </a:rPr>
              <a:t>OLKweb</a:t>
            </a:r>
            <a:r>
              <a:rPr lang="nb-NO" sz="2200">
                <a:solidFill>
                  <a:schemeClr val="tx2"/>
                </a:solidFill>
              </a:rPr>
              <a:t>. Du kan selv, i dialog med faglig leder finne ut hvor det er best egnet for deg og ditt fag å lagre din dokumentasjon. 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nb-NO" sz="2200" b="1">
                <a:solidFill>
                  <a:schemeClr val="tx2"/>
                </a:solidFill>
              </a:rPr>
              <a:t>Sørg for å ha et ryddig mappesystem: </a:t>
            </a:r>
            <a:r>
              <a:rPr lang="nb-NO" sz="2200">
                <a:solidFill>
                  <a:schemeClr val="tx2"/>
                </a:solidFill>
              </a:rPr>
              <a:t>Sørg for å lage et system som et lett å navigere i og som har gode filnavn. Eksempel på dårlig filnavn: 123.docx.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nb-NO" sz="2200" b="1">
                <a:solidFill>
                  <a:schemeClr val="tx2"/>
                </a:solidFill>
              </a:rPr>
              <a:t>Sørg for å bruke en god mal for dokumentasjon: </a:t>
            </a:r>
            <a:r>
              <a:rPr lang="nb-NO" sz="2200">
                <a:solidFill>
                  <a:schemeClr val="tx2"/>
                </a:solidFill>
              </a:rPr>
              <a:t>Ta gjerne i bruk eller la deg inspirere av </a:t>
            </a:r>
            <a:r>
              <a:rPr lang="nb-NO" sz="2200">
                <a:solidFill>
                  <a:schemeClr val="tx2"/>
                </a:solidFill>
                <a:hlinkClick r:id="rId2" action="ppaction://hlinksldjump"/>
              </a:rPr>
              <a:t>OK stat sin mal </a:t>
            </a:r>
            <a:r>
              <a:rPr lang="nb-NO" sz="2200">
                <a:solidFill>
                  <a:schemeClr val="tx2"/>
                </a:solidFill>
              </a:rPr>
              <a:t>for dokumentasjon.</a:t>
            </a:r>
            <a:endParaRPr lang="nb-NO" sz="2200" b="1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b-NO" sz="220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b-NO" sz="2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19C4C7A-6BFA-730B-63B4-F414E38A7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108963"/>
              </p:ext>
            </p:extLst>
          </p:nvPr>
        </p:nvGraphicFramePr>
        <p:xfrm>
          <a:off x="2025597" y="770365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DC">
                  <p:embed/>
                </p:oleObj>
              </mc:Choice>
              <mc:Fallback>
                <p:oleObj name="Acrobat Document" r:id="rId2" imgW="0" imgH="0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19C4C7A-6BFA-730B-63B4-F414E38A70E4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25597" y="770365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AD591595-5763-26F3-477A-8A8AAB966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782468"/>
              </p:ext>
            </p:extLst>
          </p:nvPr>
        </p:nvGraphicFramePr>
        <p:xfrm>
          <a:off x="7322938" y="2640687"/>
          <a:ext cx="2216267" cy="313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289" imgH="8019970" progId="AcroExch.Document.DC">
                  <p:embed/>
                </p:oleObj>
              </mc:Choice>
              <mc:Fallback>
                <p:oleObj name="Acrobat Document" r:id="rId3" imgW="5667289" imgH="8019970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AD591595-5763-26F3-477A-8A8AAB9661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22938" y="2640687"/>
                        <a:ext cx="2216267" cy="3136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tel 1">
            <a:extLst>
              <a:ext uri="{FF2B5EF4-FFF2-40B4-BE49-F238E27FC236}">
                <a16:creationId xmlns:a16="http://schemas.microsoft.com/office/drawing/2014/main" id="{1D8D252A-FC83-9BCF-59E4-CA750CFFDB11}"/>
              </a:ext>
            </a:extLst>
          </p:cNvPr>
          <p:cNvSpPr txBox="1">
            <a:spLocks/>
          </p:cNvSpPr>
          <p:nvPr/>
        </p:nvSpPr>
        <p:spPr>
          <a:xfrm>
            <a:off x="3431180" y="5776723"/>
            <a:ext cx="102108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>
                <a:solidFill>
                  <a:schemeClr val="tx2"/>
                </a:solidFill>
                <a:latin typeface="Google Sans"/>
              </a:rPr>
              <a:t>Dette er en PDF. Åpne PPT i skrivebordprogram. Høyreklikk og velg «objekt: </a:t>
            </a:r>
          </a:p>
          <a:p>
            <a:pPr algn="ctr"/>
            <a:r>
              <a:rPr lang="nb-NO" sz="1600">
                <a:solidFill>
                  <a:schemeClr val="tx2"/>
                </a:solidFill>
                <a:latin typeface="Google Sans"/>
              </a:rPr>
              <a:t>Acrobat </a:t>
            </a:r>
            <a:r>
              <a:rPr lang="nb-NO" sz="1600" err="1">
                <a:solidFill>
                  <a:schemeClr val="tx2"/>
                </a:solidFill>
                <a:latin typeface="Google Sans"/>
              </a:rPr>
              <a:t>object</a:t>
            </a:r>
            <a:r>
              <a:rPr lang="nb-NO" sz="1600">
                <a:solidFill>
                  <a:schemeClr val="tx2"/>
                </a:solidFill>
                <a:latin typeface="Google Sans"/>
              </a:rPr>
              <a:t>» + </a:t>
            </a:r>
            <a:r>
              <a:rPr lang="nb-NO" sz="1600" err="1">
                <a:solidFill>
                  <a:schemeClr val="tx2"/>
                </a:solidFill>
                <a:latin typeface="Google Sans"/>
              </a:rPr>
              <a:t>open</a:t>
            </a:r>
            <a:r>
              <a:rPr lang="nb-NO" sz="1600">
                <a:solidFill>
                  <a:schemeClr val="tx2"/>
                </a:solidFill>
                <a:latin typeface="Google Sans"/>
              </a:rPr>
              <a:t> </a:t>
            </a:r>
          </a:p>
          <a:p>
            <a:pPr algn="ctr"/>
            <a:r>
              <a:rPr lang="nb-NO" sz="1600">
                <a:solidFill>
                  <a:schemeClr val="tx2"/>
                </a:solidFill>
                <a:latin typeface="Google Sans"/>
              </a:rPr>
              <a:t>for å få tilgang til Celines dokumentasjon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59A8305-90DF-FFA6-234E-509CF3EAE7A0}"/>
              </a:ext>
            </a:extLst>
          </p:cNvPr>
          <p:cNvSpPr txBox="1">
            <a:spLocks/>
          </p:cNvSpPr>
          <p:nvPr/>
        </p:nvSpPr>
        <p:spPr>
          <a:xfrm>
            <a:off x="1917131" y="2221582"/>
            <a:ext cx="4062618" cy="1198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2400" b="1">
                <a:solidFill>
                  <a:schemeClr val="tx2"/>
                </a:solidFill>
              </a:rPr>
              <a:t>Arbeidsoppgaven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>
                <a:solidFill>
                  <a:schemeClr val="tx2"/>
                </a:solidFill>
              </a:rPr>
              <a:t>Celine (lærling i innholdsprodusentfaget) fikk en henvendelse fra HR om å bistå i </a:t>
            </a:r>
            <a:r>
              <a:rPr lang="nb-NO" sz="1800" b="1">
                <a:solidFill>
                  <a:schemeClr val="tx2"/>
                </a:solidFill>
              </a:rPr>
              <a:t>utvikling av en stillingsannonse for lærlinger</a:t>
            </a:r>
            <a:r>
              <a:rPr lang="nb-NO" sz="1800">
                <a:solidFill>
                  <a:schemeClr val="tx2"/>
                </a:solidFill>
              </a:rPr>
              <a:t>. I dette prosjektet utviklet Celine og kolleger en minikampanje på to måneder med innhold delt i flere kanaler. Celine sørget for å dokumentere arbeider godt underveis, og skrev en dokumentasjon fra prosjektet</a:t>
            </a:r>
            <a:r>
              <a:rPr lang="nb-NO" sz="160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AC5D48C-DAC7-EB86-F3C5-A536FAD4CC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2639" y="669498"/>
            <a:ext cx="9144000" cy="2387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 Semibold" panose="020B0603030403020204" pitchFamily="34" charset="0"/>
                <a:ea typeface="+mj-ea"/>
                <a:cs typeface="+mj-cs"/>
              </a:rPr>
              <a:t>Et eksempel på en arbeidsoppgave som ble til en dokumentasjon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62DD1EF-45D2-E634-C0C7-2A30264DC2AF}"/>
              </a:ext>
            </a:extLst>
          </p:cNvPr>
          <p:cNvSpPr txBox="1">
            <a:spLocks/>
          </p:cNvSpPr>
          <p:nvPr/>
        </p:nvSpPr>
        <p:spPr>
          <a:xfrm>
            <a:off x="6764704" y="2182846"/>
            <a:ext cx="3332736" cy="1198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2400" b="1">
                <a:solidFill>
                  <a:schemeClr val="tx2"/>
                </a:solidFill>
              </a:rPr>
              <a:t>Dokumentasjonen </a:t>
            </a:r>
          </a:p>
        </p:txBody>
      </p:sp>
      <p:cxnSp>
        <p:nvCxnSpPr>
          <p:cNvPr id="18" name="Kobling: buet 17">
            <a:extLst>
              <a:ext uri="{FF2B5EF4-FFF2-40B4-BE49-F238E27FC236}">
                <a16:creationId xmlns:a16="http://schemas.microsoft.com/office/drawing/2014/main" id="{1735BB50-E4B8-357E-0839-FF9D455A3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9539206" y="5557839"/>
            <a:ext cx="351033" cy="317447"/>
          </a:xfrm>
          <a:prstGeom prst="curvedConnector3">
            <a:avLst>
              <a:gd name="adj1" fmla="val 3872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7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CC5C45F-159B-6465-D08C-0119C3644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95" y="1337401"/>
            <a:ext cx="3614810" cy="515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63A76594-FEB1-0432-CA18-E6F6CD6D05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199" y="365125"/>
            <a:ext cx="1118833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12A4C"/>
                </a:solidFill>
                <a:effectLst/>
                <a:uLnTx/>
                <a:uFillTx/>
                <a:latin typeface="Source Sans Pro Semibold" panose="020B0603030403020204" pitchFamily="34" charset="0"/>
                <a:ea typeface="+mj-ea"/>
                <a:cs typeface="+mj-cs"/>
              </a:rPr>
              <a:t>Mal for dokumentasjon:  </a:t>
            </a:r>
            <a:r>
              <a:rPr kumimoji="0" lang="nb-NO" sz="2500" b="0" i="0" u="none" strike="noStrike" kern="1200" cap="none" spc="0" normalizeH="0" baseline="0" noProof="0" dirty="0">
                <a:ln>
                  <a:noFill/>
                </a:ln>
                <a:solidFill>
                  <a:srgbClr val="012A4C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 for dokumentasjon | OK stat (dfo.no)</a:t>
            </a:r>
            <a:endParaRPr kumimoji="0" lang="nb-NO" sz="2500" b="0" i="0" u="none" strike="noStrike" kern="1200" cap="none" spc="0" normalizeH="0" baseline="0" noProof="0" dirty="0">
              <a:ln>
                <a:noFill/>
              </a:ln>
              <a:solidFill>
                <a:srgbClr val="012A4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 dirty="0">
              <a:ln>
                <a:noFill/>
              </a:ln>
              <a:solidFill>
                <a:srgbClr val="012A4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817029B6-BCB7-3B7C-22D2-F58DA14E3C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209485" y="3548087"/>
              <a:ext cx="651600" cy="4392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817029B6-BCB7-3B7C-22D2-F58DA14E3C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5485" y="3440087"/>
                <a:ext cx="759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5EFE0BD-7625-FD09-7967-BFD667E38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366625" y="4073421"/>
              <a:ext cx="1230480" cy="18360"/>
            </p14:xfrm>
          </p:contentPart>
        </mc:Choice>
        <mc:Fallback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5EFE0BD-7625-FD09-7967-BFD667E38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2625" y="3965421"/>
                <a:ext cx="13381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54F8B54E-C4AE-95EE-2D0C-56B2D340FF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172405" y="4560235"/>
              <a:ext cx="1618920" cy="25920"/>
            </p14:xfrm>
          </p:contentPart>
        </mc:Choice>
        <mc:Fallback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54F8B54E-C4AE-95EE-2D0C-56B2D340FF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8405" y="4452235"/>
                <a:ext cx="17265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EE9A1DC7-7C33-9601-DADB-AEB3DF6DC4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282925" y="2246261"/>
              <a:ext cx="504720" cy="35640"/>
            </p14:xfrm>
          </p:contentPart>
        </mc:Choice>
        <mc:Fallback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EE9A1DC7-7C33-9601-DADB-AEB3DF6DC4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28925" y="2138261"/>
                <a:ext cx="612360" cy="2512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2AF02088-7B9C-3421-490D-28CFF4288B84}"/>
              </a:ext>
            </a:extLst>
          </p:cNvPr>
          <p:cNvSpPr txBox="1">
            <a:spLocks/>
          </p:cNvSpPr>
          <p:nvPr/>
        </p:nvSpPr>
        <p:spPr>
          <a:xfrm>
            <a:off x="6419850" y="1690688"/>
            <a:ext cx="505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nb-NO" sz="220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2200" b="1">
                <a:solidFill>
                  <a:schemeClr val="tx2"/>
                </a:solidFill>
              </a:rPr>
              <a:t>Ifølge denne malen skal en dokumentasjon inneholde: 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20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2200">
                <a:solidFill>
                  <a:schemeClr val="tx2"/>
                </a:solidFill>
              </a:rPr>
              <a:t>0. Hvilke kompetansemål arbeidsoppgaven dekker.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200">
                <a:solidFill>
                  <a:schemeClr val="tx2"/>
                </a:solidFill>
              </a:rPr>
              <a:t>1. Planlegging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200">
                <a:solidFill>
                  <a:schemeClr val="tx2"/>
                </a:solidFill>
              </a:rPr>
              <a:t>2. Dokumentasjon og 3. gjennomføring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200">
                <a:solidFill>
                  <a:schemeClr val="tx2"/>
                </a:solidFill>
              </a:rPr>
              <a:t>4.Egenvurdering</a:t>
            </a:r>
          </a:p>
        </p:txBody>
      </p:sp>
      <p:cxnSp>
        <p:nvCxnSpPr>
          <p:cNvPr id="5" name="Kobling: buet 4">
            <a:extLst>
              <a:ext uri="{FF2B5EF4-FFF2-40B4-BE49-F238E27FC236}">
                <a16:creationId xmlns:a16="http://schemas.microsoft.com/office/drawing/2014/main" id="{540BFF6D-3B14-F487-9BB2-C551F53B9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1700" y="2281902"/>
            <a:ext cx="1638300" cy="1356649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Kobling: buet 11">
            <a:extLst>
              <a:ext uri="{FF2B5EF4-FFF2-40B4-BE49-F238E27FC236}">
                <a16:creationId xmlns:a16="http://schemas.microsoft.com/office/drawing/2014/main" id="{2A02BEA0-6A81-FEF6-D931-30CADD2E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972050" y="3548090"/>
            <a:ext cx="1422400" cy="884211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Kobling: buet 13">
            <a:extLst>
              <a:ext uri="{FF2B5EF4-FFF2-40B4-BE49-F238E27FC236}">
                <a16:creationId xmlns:a16="http://schemas.microsoft.com/office/drawing/2014/main" id="{2BF2074D-D83E-B3F7-B35B-06E23ACF6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946650" y="4073424"/>
            <a:ext cx="1447800" cy="809727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Kobling: buet 15">
            <a:extLst>
              <a:ext uri="{FF2B5EF4-FFF2-40B4-BE49-F238E27FC236}">
                <a16:creationId xmlns:a16="http://schemas.microsoft.com/office/drawing/2014/main" id="{FBFB841D-F4A1-F125-D29B-B4B4F6E60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972052" y="4560238"/>
            <a:ext cx="1422399" cy="799163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0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510CE-A127-011B-B420-8089540C3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000">
                <a:solidFill>
                  <a:srgbClr val="012A4C"/>
                </a:solidFill>
                <a:latin typeface="Source Sans Pro Semibold" panose="020B0603030403020204" pitchFamily="34" charset="0"/>
              </a:rPr>
              <a:t>Slik oppretter du dokumentasjon du i </a:t>
            </a:r>
            <a:r>
              <a:rPr lang="nb-NO" sz="4000" err="1">
                <a:solidFill>
                  <a:srgbClr val="012A4C"/>
                </a:solidFill>
                <a:latin typeface="Source Sans Pro Semibold" panose="020B0603030403020204" pitchFamily="34" charset="0"/>
              </a:rPr>
              <a:t>OLKweb</a:t>
            </a:r>
            <a:endParaRPr lang="nb-NO" sz="4000">
              <a:solidFill>
                <a:srgbClr val="012A4C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1B21E3-50ED-D606-B4EF-FCC30979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9" name="Media på Internett 8" title="Olkweb - Lærling - Dokumentasjon">
            <a:hlinkClick r:id="" action="ppaction://media"/>
            <a:extLst>
              <a:ext uri="{FF2B5EF4-FFF2-40B4-BE49-F238E27FC236}">
                <a16:creationId xmlns:a16="http://schemas.microsoft.com/office/drawing/2014/main" id="{31E6C7B9-64B0-B3BD-44D5-ACCDC78B505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8724" y="1633537"/>
            <a:ext cx="7702151" cy="435133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FCC41CB-89D8-7351-5CC7-C2F046A340FC}"/>
              </a:ext>
            </a:extLst>
          </p:cNvPr>
          <p:cNvSpPr txBox="1"/>
          <p:nvPr/>
        </p:nvSpPr>
        <p:spPr>
          <a:xfrm>
            <a:off x="2503054" y="62081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>
                <a:hlinkClick r:id="rId5"/>
              </a:rPr>
              <a:t>For flere videoer om hvordan bruke </a:t>
            </a:r>
            <a:r>
              <a:rPr lang="nb-NO" err="1">
                <a:hlinkClick r:id="rId5"/>
              </a:rPr>
              <a:t>OLKweb</a:t>
            </a:r>
            <a:r>
              <a:rPr lang="nb-NO">
                <a:hlinkClick r:id="rId5"/>
              </a:rPr>
              <a:t>: </a:t>
            </a:r>
            <a:r>
              <a:rPr lang="nb-NO" b="1">
                <a:hlinkClick r:id="rId5"/>
              </a:rPr>
              <a:t>Trykk her</a:t>
            </a:r>
            <a:endParaRPr lang="nb-NO" b="1"/>
          </a:p>
        </p:txBody>
      </p:sp>
    </p:spTree>
    <p:extLst>
      <p:ext uri="{BB962C8B-B14F-4D97-AF65-F5344CB8AC3E}">
        <p14:creationId xmlns:p14="http://schemas.microsoft.com/office/powerpoint/2010/main" val="37440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19F26DEF5266449814F12506469B07" ma:contentTypeVersion="19" ma:contentTypeDescription="Opprett et nytt dokument." ma:contentTypeScope="" ma:versionID="a6f6125e44fc8251e81df67962618e3b">
  <xsd:schema xmlns:xsd="http://www.w3.org/2001/XMLSchema" xmlns:xs="http://www.w3.org/2001/XMLSchema" xmlns:p="http://schemas.microsoft.com/office/2006/metadata/properties" xmlns:ns2="53ff7ce9-b8d4-4ac3-aa2f-9cd61701455f" xmlns:ns3="e74b3bb6-5e69-43aa-b4ca-a8f2c3042b3f" targetNamespace="http://schemas.microsoft.com/office/2006/metadata/properties" ma:root="true" ma:fieldsID="b58f2528da16412b659368183fbbb5d0" ns2:_="" ns3:_="">
    <xsd:import namespace="53ff7ce9-b8d4-4ac3-aa2f-9cd61701455f"/>
    <xsd:import namespace="e74b3bb6-5e69-43aa-b4ca-a8f2c3042b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https_x003a__x002f__x002f_dirfo_x002e_sharepoint_x002e_com_x002f__x003a_f_x003a__x002f_r_x002f_sites_x002f_OKstat_x002f_Shared_x0025_20Documents_x002f_Sikre_x0025_20kunnskapsgrunnlag_x002f_L_x0025_C3_x0025_A6refagene_x002f_Laboratoriefaget_x0025_20_x0025_20x_x002f_Laboratoriefaget_x0025_202023_x003f_csf_x003d_1web_x003d_1e_x003d_us4zBw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f7ce9-b8d4-4ac3-aa2f-9cd617014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eb0be57b-a27d-473a-a780-396a801308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dirfo_x002e_sharepoint_x002e_com_x002f__x003a_f_x003a__x002f_r_x002f_sites_x002f_OKstat_x002f_Shared_x0025_20Documents_x002f_Sikre_x0025_20kunnskapsgrunnlag_x002f_L_x0025_C3_x0025_A6refagene_x002f_Laboratoriefaget_x0025_20_x0025_20x_x002f_Laboratoriefaget_x0025_202023_x003f_csf_x003d_1web_x003d_1e_x003d_us4zBw" ma:index="22" nillable="true" ma:displayName="https://dirfo.sharepoint.com/:f:/r/sites/OKstat/Shared%20Documents/Sikre%20kunnskapsgrunnlag/L%C3%A6refagene/Laboratoriefaget%20%20x/Laboratoriefaget%202023?csf=1&amp;web=1&amp;e=us4zBw" ma:format="Dropdown" ma:internalName="https_x003a__x002f__x002f_dirfo_x002e_sharepoint_x002e_com_x002f__x003a_f_x003a__x002f_r_x002f_sites_x002f_OKstat_x002f_Shared_x0025_20Documents_x002f_Sikre_x0025_20kunnskapsgrunnlag_x002f_L_x0025_C3_x0025_A6refagene_x002f_Laboratoriefaget_x0025_20_x0025_20x_x002f_Laboratoriefaget_x0025_202023_x003f_csf_x003d_1web_x003d_1e_x003d_us4zBw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b3bb6-5e69-43aa-b4ca-a8f2c3042b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d981461-fc7d-4c75-9167-13f45116c81c}" ma:internalName="TaxCatchAll" ma:showField="CatchAllData" ma:web="e74b3bb6-5e69-43aa-b4ca-a8f2c3042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ff7ce9-b8d4-4ac3-aa2f-9cd61701455f">
      <Terms xmlns="http://schemas.microsoft.com/office/infopath/2007/PartnerControls"/>
    </lcf76f155ced4ddcb4097134ff3c332f>
    <TaxCatchAll xmlns="e74b3bb6-5e69-43aa-b4ca-a8f2c3042b3f" xsi:nil="true"/>
    <https_x003a__x002f__x002f_dirfo_x002e_sharepoint_x002e_com_x002f__x003a_f_x003a__x002f_r_x002f_sites_x002f_OKstat_x002f_Shared_x0025_20Documents_x002f_Sikre_x0025_20kunnskapsgrunnlag_x002f_L_x0025_C3_x0025_A6refagene_x002f_Laboratoriefaget_x0025_20_x0025_20x_x002f_Laboratoriefaget_x0025_202023_x003f_csf_x003d_1web_x003d_1e_x003d_us4zBw xmlns="53ff7ce9-b8d4-4ac3-aa2f-9cd61701455f" xsi:nil="true"/>
  </documentManagement>
</p:properties>
</file>

<file path=customXml/itemProps1.xml><?xml version="1.0" encoding="utf-8"?>
<ds:datastoreItem xmlns:ds="http://schemas.openxmlformats.org/officeDocument/2006/customXml" ds:itemID="{4F78BBBD-8E6A-4784-A3D2-3E893CA708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14314C-1FE6-43F4-AF96-DD0AEF119581}">
  <ds:schemaRefs>
    <ds:schemaRef ds:uri="53ff7ce9-b8d4-4ac3-aa2f-9cd61701455f"/>
    <ds:schemaRef ds:uri="e74b3bb6-5e69-43aa-b4ca-a8f2c3042b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57530DF-3A05-481C-8864-DAA27E563F3E}">
  <ds:schemaRefs>
    <ds:schemaRef ds:uri="e74b3bb6-5e69-43aa-b4ca-a8f2c3042b3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ff7ce9-b8d4-4ac3-aa2f-9cd6170145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880</Words>
  <Application>Microsoft Office PowerPoint</Application>
  <PresentationFormat>Widescreen</PresentationFormat>
  <Paragraphs>69</Paragraphs>
  <Slides>11</Slides>
  <Notes>3</Notes>
  <HiddenSlides>0</HiddenSlides>
  <MMClips>2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Google Sans</vt:lpstr>
      <vt:lpstr>Source Sans Pro</vt:lpstr>
      <vt:lpstr>Source Sans Pro Semibold</vt:lpstr>
      <vt:lpstr>Source Sans Pro Semibold</vt:lpstr>
      <vt:lpstr>Office-tema</vt:lpstr>
      <vt:lpstr>Acrobat Document</vt:lpstr>
      <vt:lpstr>Dokumentasjon Hva, hvorfor og hvordan?</vt:lpstr>
      <vt:lpstr>Innhold</vt:lpstr>
      <vt:lpstr>En introduksjon til dokumentasjon</vt:lpstr>
      <vt:lpstr>Hva er dokumentasjon?</vt:lpstr>
      <vt:lpstr>Hva skal dokumenteres, og hvor ofte?</vt:lpstr>
      <vt:lpstr>Hvordan kommer jeg i gang?</vt:lpstr>
      <vt:lpstr>Et eksempel på en arbeidsoppgave som ble til en dokumentasjon</vt:lpstr>
      <vt:lpstr>Mal for dokumentasjon:  Mal for dokumentasjon | OK stat (dfo.no) </vt:lpstr>
      <vt:lpstr>Slik oppretter du dokumentasjon du i OLKweb</vt:lpstr>
      <vt:lpstr>Celine sine beste tips om dokumentasjon</vt:lpstr>
      <vt:lpstr>Finn din læreplan: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Selma Hoummira</dc:creator>
  <cp:lastModifiedBy>Alexander Karlsen</cp:lastModifiedBy>
  <cp:revision>2</cp:revision>
  <dcterms:created xsi:type="dcterms:W3CDTF">2024-10-02T11:00:36Z</dcterms:created>
  <dcterms:modified xsi:type="dcterms:W3CDTF">2024-10-08T08:49:40Z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0x0101005319F26DEF5266449814F12506469B07</vt:lpwstr>
  </property>
  <property fmtid="{D5CDD505-2E9C-101B-9397-08002B2CF9AE}" pid="3" name="MediaServiceImageTags">
    <vt:lpwstr/>
  </property>
</Properties>
</file>